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Lst>
  <p:sldSz cx="18288000" cy="10287000"/>
  <p:notesSz cx="6858000" cy="9144000"/>
  <p:embeddedFontLst>
    <p:embeddedFont>
      <p:font typeface="Calibri" panose="020F0502020204030204" pitchFamily="34" charset="0"/>
      <p:regular r:id="rId29"/>
      <p:bold r:id="rId30"/>
      <p:italic r:id="rId31"/>
      <p:boldItalic r:id="rId32"/>
    </p:embeddedFont>
    <p:embeddedFont>
      <p:font typeface="Helveticish" panose="020B0604020202020204" charset="0"/>
      <p:regular r:id="rId33"/>
    </p:embeddedFont>
    <p:embeddedFont>
      <p:font typeface="Helveticish Bold" panose="020B0604020202020204" charset="0"/>
      <p:regular r:id="rId34"/>
    </p:embeddedFont>
    <p:embeddedFont>
      <p:font typeface="League Spartan" panose="020B0604020202020204" charset="0"/>
      <p:regular r:id="rId35"/>
    </p:embeddedFont>
    <p:embeddedFont>
      <p:font typeface="Racing Sans One"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8" d="100"/>
          <a:sy n="48" d="100"/>
        </p:scale>
        <p:origin x="63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0080D"/>
        </a:solidFill>
        <a:effectLst/>
      </p:bgPr>
    </p:bg>
    <p:spTree>
      <p:nvGrpSpPr>
        <p:cNvPr id="1" name=""/>
        <p:cNvGrpSpPr/>
        <p:nvPr/>
      </p:nvGrpSpPr>
      <p:grpSpPr>
        <a:xfrm>
          <a:off x="0" y="0"/>
          <a:ext cx="0" cy="0"/>
          <a:chOff x="0" y="0"/>
          <a:chExt cx="0" cy="0"/>
        </a:xfrm>
      </p:grpSpPr>
      <p:grpSp>
        <p:nvGrpSpPr>
          <p:cNvPr id="2" name="Group 2"/>
          <p:cNvGrpSpPr/>
          <p:nvPr/>
        </p:nvGrpSpPr>
        <p:grpSpPr>
          <a:xfrm>
            <a:off x="8260213" y="-444795"/>
            <a:ext cx="10553047" cy="11176590"/>
            <a:chOff x="0" y="0"/>
            <a:chExt cx="14070730" cy="14902121"/>
          </a:xfrm>
        </p:grpSpPr>
        <p:pic>
          <p:nvPicPr>
            <p:cNvPr id="3" name="Picture 3"/>
            <p:cNvPicPr>
              <a:picLocks noChangeAspect="1"/>
            </p:cNvPicPr>
            <p:nvPr/>
          </p:nvPicPr>
          <p:blipFill>
            <a:blip r:embed="rId2"/>
            <a:srcRect l="18526" r="18526"/>
            <a:stretch>
              <a:fillRect/>
            </a:stretch>
          </p:blipFill>
          <p:spPr>
            <a:xfrm>
              <a:off x="0" y="0"/>
              <a:ext cx="14070730" cy="14902121"/>
            </a:xfrm>
            <a:prstGeom prst="rect">
              <a:avLst/>
            </a:prstGeom>
          </p:spPr>
        </p:pic>
      </p:grpSp>
      <p:sp>
        <p:nvSpPr>
          <p:cNvPr id="4" name="AutoShape 4"/>
          <p:cNvSpPr/>
          <p:nvPr/>
        </p:nvSpPr>
        <p:spPr>
          <a:xfrm>
            <a:off x="1028700" y="1028700"/>
            <a:ext cx="9701523" cy="8229600"/>
          </a:xfrm>
          <a:prstGeom prst="rect">
            <a:avLst/>
          </a:prstGeom>
          <a:solidFill>
            <a:srgbClr val="FFFFFF"/>
          </a:solidFill>
        </p:spPr>
      </p:sp>
      <p:grpSp>
        <p:nvGrpSpPr>
          <p:cNvPr id="5" name="Group 5"/>
          <p:cNvGrpSpPr/>
          <p:nvPr/>
        </p:nvGrpSpPr>
        <p:grpSpPr>
          <a:xfrm>
            <a:off x="1378697" y="3665612"/>
            <a:ext cx="9001528" cy="3905415"/>
            <a:chOff x="0" y="0"/>
            <a:chExt cx="12002037" cy="5207219"/>
          </a:xfrm>
        </p:grpSpPr>
        <p:sp>
          <p:nvSpPr>
            <p:cNvPr id="6" name="TextBox 6"/>
            <p:cNvSpPr txBox="1"/>
            <p:nvPr/>
          </p:nvSpPr>
          <p:spPr>
            <a:xfrm>
              <a:off x="2" y="-95250"/>
              <a:ext cx="10090752" cy="824230"/>
            </a:xfrm>
            <a:prstGeom prst="rect">
              <a:avLst/>
            </a:prstGeom>
          </p:spPr>
          <p:txBody>
            <a:bodyPr lIns="0" tIns="0" rIns="0" bIns="0" rtlCol="0" anchor="t">
              <a:spAutoFit/>
            </a:bodyPr>
            <a:lstStyle/>
            <a:p>
              <a:pPr>
                <a:lnSpc>
                  <a:spcPts val="5040"/>
                </a:lnSpc>
              </a:pPr>
              <a:r>
                <a:rPr lang="en-US" sz="3600" spc="107">
                  <a:solidFill>
                    <a:srgbClr val="111B1E"/>
                  </a:solidFill>
                  <a:latin typeface="Helveticish Bold"/>
                </a:rPr>
                <a:t>NHACS SOFTBALL</a:t>
              </a:r>
            </a:p>
          </p:txBody>
        </p:sp>
        <p:sp>
          <p:nvSpPr>
            <p:cNvPr id="7" name="TextBox 7"/>
            <p:cNvSpPr txBox="1"/>
            <p:nvPr/>
          </p:nvSpPr>
          <p:spPr>
            <a:xfrm>
              <a:off x="0" y="1476594"/>
              <a:ext cx="12002037" cy="3730625"/>
            </a:xfrm>
            <a:prstGeom prst="rect">
              <a:avLst/>
            </a:prstGeom>
          </p:spPr>
          <p:txBody>
            <a:bodyPr lIns="0" tIns="0" rIns="0" bIns="0" rtlCol="0" anchor="t">
              <a:spAutoFit/>
            </a:bodyPr>
            <a:lstStyle/>
            <a:p>
              <a:pPr>
                <a:lnSpc>
                  <a:spcPts val="10350"/>
                </a:lnSpc>
              </a:pPr>
              <a:r>
                <a:rPr lang="en-US" sz="11500" spc="-115" dirty="0">
                  <a:solidFill>
                    <a:srgbClr val="70080D"/>
                  </a:solidFill>
                  <a:latin typeface="Racing Sans One Bold"/>
                </a:rPr>
                <a:t>2023 Season Information</a:t>
              </a:r>
            </a:p>
          </p:txBody>
        </p:sp>
      </p:grpSp>
      <p:grpSp>
        <p:nvGrpSpPr>
          <p:cNvPr id="8" name="Group 8"/>
          <p:cNvGrpSpPr/>
          <p:nvPr/>
        </p:nvGrpSpPr>
        <p:grpSpPr>
          <a:xfrm rot="-5400000">
            <a:off x="8824560" y="7426085"/>
            <a:ext cx="1385907" cy="1383689"/>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46819"/>
            </a:solid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0080D"/>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65360" y="0"/>
            <a:ext cx="10287041" cy="10287000"/>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2"/>
              <a:stretch>
                <a:fillRect t="-91" b="-91"/>
              </a:stretch>
            </a:blipFill>
          </p:spPr>
        </p:sp>
      </p:grpSp>
      <p:sp>
        <p:nvSpPr>
          <p:cNvPr id="4" name="AutoShape 4"/>
          <p:cNvSpPr/>
          <p:nvPr/>
        </p:nvSpPr>
        <p:spPr>
          <a:xfrm>
            <a:off x="8467885" y="221471"/>
            <a:ext cx="9562780" cy="9835568"/>
          </a:xfrm>
          <a:prstGeom prst="rect">
            <a:avLst/>
          </a:prstGeom>
          <a:solidFill>
            <a:srgbClr val="FFFFFF"/>
          </a:solidFill>
        </p:spPr>
      </p:sp>
      <p:sp>
        <p:nvSpPr>
          <p:cNvPr id="5" name="TextBox 5"/>
          <p:cNvSpPr txBox="1"/>
          <p:nvPr/>
        </p:nvSpPr>
        <p:spPr>
          <a:xfrm>
            <a:off x="8913808" y="357628"/>
            <a:ext cx="7691221" cy="657225"/>
          </a:xfrm>
          <a:prstGeom prst="rect">
            <a:avLst/>
          </a:prstGeom>
        </p:spPr>
        <p:txBody>
          <a:bodyPr lIns="0" tIns="0" rIns="0" bIns="0" rtlCol="0" anchor="t">
            <a:spAutoFit/>
          </a:bodyPr>
          <a:lstStyle/>
          <a:p>
            <a:pPr algn="l">
              <a:lnSpc>
                <a:spcPts val="5040"/>
              </a:lnSpc>
            </a:pPr>
            <a:r>
              <a:rPr lang="en-US" sz="4200" spc="235">
                <a:solidFill>
                  <a:srgbClr val="F46819"/>
                </a:solidFill>
                <a:latin typeface="Helveticish Bold"/>
              </a:rPr>
              <a:t>PRACTICE</a:t>
            </a:r>
          </a:p>
        </p:txBody>
      </p:sp>
      <p:sp>
        <p:nvSpPr>
          <p:cNvPr id="6" name="TextBox 6"/>
          <p:cNvSpPr txBox="1"/>
          <p:nvPr/>
        </p:nvSpPr>
        <p:spPr>
          <a:xfrm>
            <a:off x="8913808" y="1029081"/>
            <a:ext cx="8875042" cy="8771119"/>
          </a:xfrm>
          <a:prstGeom prst="rect">
            <a:avLst/>
          </a:prstGeom>
        </p:spPr>
        <p:txBody>
          <a:bodyPr lIns="0" tIns="0" rIns="0" bIns="0" rtlCol="0" anchor="t">
            <a:spAutoFit/>
          </a:bodyPr>
          <a:lstStyle/>
          <a:p>
            <a:pPr marL="396240" lvl="1" indent="-198120" algn="l">
              <a:lnSpc>
                <a:spcPts val="4608"/>
              </a:lnSpc>
              <a:buFont typeface="Arial"/>
              <a:buChar char="•"/>
            </a:pPr>
            <a:r>
              <a:rPr lang="en-US" sz="2400" spc="168" dirty="0">
                <a:solidFill>
                  <a:srgbClr val="111B1E"/>
                </a:solidFill>
                <a:latin typeface="Helveticish"/>
              </a:rPr>
              <a:t>Practice 2-3 times a week</a:t>
            </a:r>
          </a:p>
          <a:p>
            <a:pPr marL="396240" lvl="1" indent="-198120" algn="l">
              <a:lnSpc>
                <a:spcPts val="4608"/>
              </a:lnSpc>
              <a:buFont typeface="Arial"/>
              <a:buChar char="•"/>
            </a:pPr>
            <a:r>
              <a:rPr lang="en-US" sz="2400" spc="168" dirty="0">
                <a:solidFill>
                  <a:srgbClr val="111B1E"/>
                </a:solidFill>
                <a:latin typeface="Helveticish"/>
              </a:rPr>
              <a:t>Generally 2 hours long</a:t>
            </a:r>
          </a:p>
          <a:p>
            <a:pPr marL="396240" lvl="1" indent="-198120" algn="l">
              <a:lnSpc>
                <a:spcPts val="4608"/>
              </a:lnSpc>
              <a:buFont typeface="Arial"/>
              <a:buChar char="•"/>
            </a:pPr>
            <a:r>
              <a:rPr lang="en-US" sz="2400" spc="168" dirty="0">
                <a:solidFill>
                  <a:srgbClr val="111B1E"/>
                </a:solidFill>
                <a:latin typeface="Helveticish"/>
              </a:rPr>
              <a:t>Permits (TBD…Riverbank or Lenox)</a:t>
            </a:r>
          </a:p>
          <a:p>
            <a:pPr marL="396240" lvl="1" indent="-198120" algn="l">
              <a:lnSpc>
                <a:spcPts val="4608"/>
              </a:lnSpc>
              <a:buFont typeface="Arial"/>
              <a:buChar char="•"/>
            </a:pPr>
            <a:r>
              <a:rPr lang="en-US" sz="2400" spc="168" dirty="0">
                <a:solidFill>
                  <a:srgbClr val="111B1E"/>
                </a:solidFill>
                <a:latin typeface="Helveticish"/>
              </a:rPr>
              <a:t>Get changed and get to the park as soon as possible. Use bathroom before coming to practice.</a:t>
            </a:r>
          </a:p>
          <a:p>
            <a:pPr marL="396240" lvl="1" indent="-198120" algn="l">
              <a:lnSpc>
                <a:spcPts val="4608"/>
              </a:lnSpc>
              <a:buFont typeface="Arial"/>
              <a:buChar char="•"/>
            </a:pPr>
            <a:r>
              <a:rPr lang="en-US" sz="2400" spc="168" dirty="0">
                <a:solidFill>
                  <a:srgbClr val="111B1E"/>
                </a:solidFill>
                <a:latin typeface="Helveticish"/>
              </a:rPr>
              <a:t>Stretch and warm up </a:t>
            </a:r>
          </a:p>
          <a:p>
            <a:pPr marL="396240" lvl="1" indent="-198120" algn="l">
              <a:lnSpc>
                <a:spcPts val="4608"/>
              </a:lnSpc>
              <a:buFont typeface="Arial"/>
              <a:buChar char="•"/>
            </a:pPr>
            <a:r>
              <a:rPr lang="en-US" sz="2400" spc="168" dirty="0">
                <a:solidFill>
                  <a:srgbClr val="111B1E"/>
                </a:solidFill>
                <a:latin typeface="Helveticish"/>
              </a:rPr>
              <a:t>Latecomers do stretches on the side with managers before joining team activity</a:t>
            </a:r>
          </a:p>
          <a:p>
            <a:pPr marL="396240" lvl="1" indent="-198120" algn="l">
              <a:lnSpc>
                <a:spcPts val="4608"/>
              </a:lnSpc>
              <a:buFont typeface="Arial"/>
              <a:buChar char="•"/>
            </a:pPr>
            <a:r>
              <a:rPr lang="en-US" sz="2400" spc="168" dirty="0">
                <a:solidFill>
                  <a:srgbClr val="111B1E"/>
                </a:solidFill>
                <a:latin typeface="Helveticish"/>
              </a:rPr>
              <a:t>Bring water/Gatorade with you to practice</a:t>
            </a:r>
          </a:p>
          <a:p>
            <a:pPr marL="396240" lvl="1" indent="-198120" algn="l">
              <a:lnSpc>
                <a:spcPts val="4608"/>
              </a:lnSpc>
              <a:buFont typeface="Arial"/>
              <a:buChar char="•"/>
            </a:pPr>
            <a:r>
              <a:rPr lang="en-US" sz="2400" spc="168" dirty="0">
                <a:solidFill>
                  <a:srgbClr val="111B1E"/>
                </a:solidFill>
                <a:latin typeface="Helveticish"/>
              </a:rPr>
              <a:t>All absences from practice should be posted in team app and texted to Coach K directly. </a:t>
            </a:r>
          </a:p>
          <a:p>
            <a:pPr marL="396240" lvl="1" indent="-198120" algn="l">
              <a:lnSpc>
                <a:spcPts val="4608"/>
              </a:lnSpc>
              <a:buFont typeface="Arial"/>
              <a:buChar char="•"/>
            </a:pPr>
            <a:r>
              <a:rPr lang="en-US" sz="2400" spc="168" dirty="0">
                <a:solidFill>
                  <a:srgbClr val="111B1E"/>
                </a:solidFill>
                <a:latin typeface="Helveticish"/>
              </a:rPr>
              <a:t>Inform team Administrator of all lateness and absences from practice in addition to Coach K</a:t>
            </a:r>
          </a:p>
          <a:p>
            <a:pPr marL="396240" lvl="1" indent="-198120" algn="l">
              <a:lnSpc>
                <a:spcPts val="4608"/>
              </a:lnSpc>
              <a:buFont typeface="Arial"/>
              <a:buChar char="•"/>
            </a:pPr>
            <a:r>
              <a:rPr lang="en-US" sz="2400" spc="168" dirty="0">
                <a:solidFill>
                  <a:srgbClr val="111B1E"/>
                </a:solidFill>
                <a:latin typeface="Helveticish"/>
              </a:rPr>
              <a:t>Do not bring visitors/guests to practice without Coach K’s permission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0080D"/>
        </a:solidFill>
        <a:effectLst/>
      </p:bgPr>
    </p:bg>
    <p:spTree>
      <p:nvGrpSpPr>
        <p:cNvPr id="1" name=""/>
        <p:cNvGrpSpPr/>
        <p:nvPr/>
      </p:nvGrpSpPr>
      <p:grpSpPr>
        <a:xfrm>
          <a:off x="0" y="0"/>
          <a:ext cx="0" cy="0"/>
          <a:chOff x="0" y="0"/>
          <a:chExt cx="0" cy="0"/>
        </a:xfrm>
      </p:grpSpPr>
      <p:grpSp>
        <p:nvGrpSpPr>
          <p:cNvPr id="2" name="Group 2"/>
          <p:cNvGrpSpPr/>
          <p:nvPr/>
        </p:nvGrpSpPr>
        <p:grpSpPr>
          <a:xfrm>
            <a:off x="323850" y="338958"/>
            <a:ext cx="4631326" cy="9601261"/>
            <a:chOff x="0" y="0"/>
            <a:chExt cx="6175102" cy="12801681"/>
          </a:xfrm>
        </p:grpSpPr>
        <p:pic>
          <p:nvPicPr>
            <p:cNvPr id="3" name="Picture 3"/>
            <p:cNvPicPr>
              <a:picLocks noChangeAspect="1"/>
            </p:cNvPicPr>
            <p:nvPr/>
          </p:nvPicPr>
          <p:blipFill>
            <a:blip r:embed="rId2"/>
            <a:srcRect l="13624" r="13624"/>
            <a:stretch>
              <a:fillRect/>
            </a:stretch>
          </p:blipFill>
          <p:spPr>
            <a:xfrm>
              <a:off x="0" y="0"/>
              <a:ext cx="6175102" cy="12801681"/>
            </a:xfrm>
            <a:prstGeom prst="rect">
              <a:avLst/>
            </a:prstGeom>
          </p:spPr>
        </p:pic>
      </p:grpSp>
      <p:grpSp>
        <p:nvGrpSpPr>
          <p:cNvPr id="4" name="Group 4"/>
          <p:cNvGrpSpPr/>
          <p:nvPr/>
        </p:nvGrpSpPr>
        <p:grpSpPr>
          <a:xfrm>
            <a:off x="4743862" y="-583242"/>
            <a:ext cx="8300690" cy="5463657"/>
            <a:chOff x="0" y="0"/>
            <a:chExt cx="11067587" cy="7284876"/>
          </a:xfrm>
        </p:grpSpPr>
        <p:sp>
          <p:nvSpPr>
            <p:cNvPr id="5" name="AutoShape 5"/>
            <p:cNvSpPr/>
            <p:nvPr/>
          </p:nvSpPr>
          <p:spPr>
            <a:xfrm>
              <a:off x="666116" y="0"/>
              <a:ext cx="10401471" cy="7284876"/>
            </a:xfrm>
            <a:prstGeom prst="rect">
              <a:avLst/>
            </a:prstGeom>
            <a:solidFill>
              <a:srgbClr val="F46819"/>
            </a:solidFill>
          </p:spPr>
        </p:sp>
        <p:grpSp>
          <p:nvGrpSpPr>
            <p:cNvPr id="6" name="Group 6"/>
            <p:cNvGrpSpPr/>
            <p:nvPr/>
          </p:nvGrpSpPr>
          <p:grpSpPr>
            <a:xfrm rot="2700000">
              <a:off x="216917" y="3576241"/>
              <a:ext cx="1050235" cy="1048555"/>
              <a:chOff x="0" y="0"/>
              <a:chExt cx="6350000" cy="6339840"/>
            </a:xfrm>
          </p:grpSpPr>
          <p:sp>
            <p:nvSpPr>
              <p:cNvPr id="7" name="Freeform 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46819"/>
              </a:solidFill>
            </p:spPr>
          </p:sp>
        </p:grpSp>
      </p:grpSp>
      <p:grpSp>
        <p:nvGrpSpPr>
          <p:cNvPr id="8" name="Group 8"/>
          <p:cNvGrpSpPr/>
          <p:nvPr/>
        </p:nvGrpSpPr>
        <p:grpSpPr>
          <a:xfrm>
            <a:off x="13344746" y="338958"/>
            <a:ext cx="4631326" cy="9601261"/>
            <a:chOff x="0" y="0"/>
            <a:chExt cx="6175102" cy="12801681"/>
          </a:xfrm>
        </p:grpSpPr>
        <p:pic>
          <p:nvPicPr>
            <p:cNvPr id="9" name="Picture 9"/>
            <p:cNvPicPr>
              <a:picLocks noChangeAspect="1"/>
            </p:cNvPicPr>
            <p:nvPr/>
          </p:nvPicPr>
          <p:blipFill>
            <a:blip r:embed="rId3"/>
            <a:srcRect l="9280" r="17969"/>
            <a:stretch>
              <a:fillRect/>
            </a:stretch>
          </p:blipFill>
          <p:spPr>
            <a:xfrm>
              <a:off x="0" y="0"/>
              <a:ext cx="6175102" cy="12801681"/>
            </a:xfrm>
            <a:prstGeom prst="rect">
              <a:avLst/>
            </a:prstGeom>
          </p:spPr>
        </p:pic>
      </p:grpSp>
      <p:grpSp>
        <p:nvGrpSpPr>
          <p:cNvPr id="10" name="Group 10"/>
          <p:cNvGrpSpPr/>
          <p:nvPr/>
        </p:nvGrpSpPr>
        <p:grpSpPr>
          <a:xfrm>
            <a:off x="5805545" y="1139055"/>
            <a:ext cx="6676911" cy="2048421"/>
            <a:chOff x="0" y="-28575"/>
            <a:chExt cx="8902548" cy="2731227"/>
          </a:xfrm>
        </p:grpSpPr>
        <p:sp>
          <p:nvSpPr>
            <p:cNvPr id="11" name="TextBox 11"/>
            <p:cNvSpPr txBox="1"/>
            <p:nvPr/>
          </p:nvSpPr>
          <p:spPr>
            <a:xfrm>
              <a:off x="0" y="-28575"/>
              <a:ext cx="8902548" cy="752475"/>
            </a:xfrm>
            <a:prstGeom prst="rect">
              <a:avLst/>
            </a:prstGeom>
          </p:spPr>
          <p:txBody>
            <a:bodyPr lIns="0" tIns="0" rIns="0" bIns="0" rtlCol="0" anchor="t">
              <a:spAutoFit/>
            </a:bodyPr>
            <a:lstStyle/>
            <a:p>
              <a:pPr algn="ctr">
                <a:lnSpc>
                  <a:spcPts val="4320"/>
                </a:lnSpc>
              </a:pPr>
              <a:r>
                <a:rPr lang="en-US" sz="3600" spc="201">
                  <a:solidFill>
                    <a:srgbClr val="FFFFFF"/>
                  </a:solidFill>
                  <a:latin typeface="Helveticish Bold"/>
                </a:rPr>
                <a:t>TEAM GOALS</a:t>
              </a:r>
            </a:p>
          </p:txBody>
        </p:sp>
        <p:sp>
          <p:nvSpPr>
            <p:cNvPr id="12" name="TextBox 12"/>
            <p:cNvSpPr txBox="1"/>
            <p:nvPr/>
          </p:nvSpPr>
          <p:spPr>
            <a:xfrm>
              <a:off x="0" y="977821"/>
              <a:ext cx="8902548" cy="1724831"/>
            </a:xfrm>
            <a:prstGeom prst="rect">
              <a:avLst/>
            </a:prstGeom>
          </p:spPr>
          <p:txBody>
            <a:bodyPr lIns="0" tIns="0" rIns="0" bIns="0" rtlCol="0" anchor="t">
              <a:spAutoFit/>
            </a:bodyPr>
            <a:lstStyle/>
            <a:p>
              <a:pPr algn="ctr">
                <a:lnSpc>
                  <a:spcPts val="5376"/>
                </a:lnSpc>
              </a:pPr>
              <a:r>
                <a:rPr lang="en-US" sz="2800" spc="196" dirty="0">
                  <a:solidFill>
                    <a:srgbClr val="FFFFFF"/>
                  </a:solidFill>
                  <a:latin typeface="Helveticish"/>
                </a:rPr>
                <a:t>FINISH IN 1ST PLACE</a:t>
              </a:r>
            </a:p>
            <a:p>
              <a:pPr algn="ctr">
                <a:lnSpc>
                  <a:spcPts val="5376"/>
                </a:lnSpc>
              </a:pPr>
              <a:r>
                <a:rPr lang="en-US" sz="2800" spc="196" dirty="0">
                  <a:solidFill>
                    <a:srgbClr val="FFFFFF"/>
                  </a:solidFill>
                  <a:latin typeface="Helveticish"/>
                </a:rPr>
                <a:t>WIN THE CSSA CHAMPIONSHIP</a:t>
              </a:r>
            </a:p>
          </p:txBody>
        </p:sp>
      </p:grpSp>
      <p:grpSp>
        <p:nvGrpSpPr>
          <p:cNvPr id="13" name="Group 13"/>
          <p:cNvGrpSpPr/>
          <p:nvPr/>
        </p:nvGrpSpPr>
        <p:grpSpPr>
          <a:xfrm>
            <a:off x="5243448" y="5140858"/>
            <a:ext cx="8319670" cy="4799362"/>
            <a:chOff x="0" y="0"/>
            <a:chExt cx="11092893" cy="6399149"/>
          </a:xfrm>
        </p:grpSpPr>
        <p:sp>
          <p:nvSpPr>
            <p:cNvPr id="14" name="AutoShape 14"/>
            <p:cNvSpPr/>
            <p:nvPr/>
          </p:nvSpPr>
          <p:spPr>
            <a:xfrm>
              <a:off x="0" y="0"/>
              <a:ext cx="10401471" cy="6399149"/>
            </a:xfrm>
            <a:prstGeom prst="rect">
              <a:avLst/>
            </a:prstGeom>
            <a:solidFill>
              <a:srgbClr val="F46819"/>
            </a:solidFill>
          </p:spPr>
        </p:sp>
        <p:grpSp>
          <p:nvGrpSpPr>
            <p:cNvPr id="15" name="Group 15"/>
            <p:cNvGrpSpPr/>
            <p:nvPr/>
          </p:nvGrpSpPr>
          <p:grpSpPr>
            <a:xfrm rot="-8100000">
              <a:off x="9825741" y="2571848"/>
              <a:ext cx="1050235" cy="1048555"/>
              <a:chOff x="0" y="0"/>
              <a:chExt cx="6350000" cy="6339840"/>
            </a:xfrm>
          </p:grpSpPr>
          <p:sp>
            <p:nvSpPr>
              <p:cNvPr id="16" name="Freeform 16"/>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46819"/>
              </a:solidFill>
            </p:spPr>
          </p:sp>
        </p:grpSp>
      </p:grpSp>
      <p:grpSp>
        <p:nvGrpSpPr>
          <p:cNvPr id="17" name="Group 17"/>
          <p:cNvGrpSpPr/>
          <p:nvPr/>
        </p:nvGrpSpPr>
        <p:grpSpPr>
          <a:xfrm>
            <a:off x="5499384" y="5652660"/>
            <a:ext cx="7228000" cy="2270324"/>
            <a:chOff x="0" y="-28575"/>
            <a:chExt cx="9637333" cy="3027098"/>
          </a:xfrm>
        </p:grpSpPr>
        <p:sp>
          <p:nvSpPr>
            <p:cNvPr id="18" name="TextBox 18"/>
            <p:cNvSpPr txBox="1"/>
            <p:nvPr/>
          </p:nvSpPr>
          <p:spPr>
            <a:xfrm>
              <a:off x="0" y="-28575"/>
              <a:ext cx="9637333" cy="1299501"/>
            </a:xfrm>
            <a:prstGeom prst="rect">
              <a:avLst/>
            </a:prstGeom>
          </p:spPr>
          <p:txBody>
            <a:bodyPr lIns="0" tIns="0" rIns="0" bIns="0" rtlCol="0" anchor="t">
              <a:spAutoFit/>
            </a:bodyPr>
            <a:lstStyle/>
            <a:p>
              <a:pPr algn="ctr">
                <a:lnSpc>
                  <a:spcPts val="3840"/>
                </a:lnSpc>
              </a:pPr>
              <a:r>
                <a:rPr lang="en-US" sz="3200" spc="179" dirty="0">
                  <a:solidFill>
                    <a:srgbClr val="FFFFFF"/>
                  </a:solidFill>
                  <a:latin typeface="Helveticish Bold"/>
                </a:rPr>
                <a:t>2022</a:t>
              </a:r>
            </a:p>
            <a:p>
              <a:pPr algn="ctr">
                <a:lnSpc>
                  <a:spcPts val="3840"/>
                </a:lnSpc>
              </a:pPr>
              <a:r>
                <a:rPr lang="en-US" sz="3200" spc="179" dirty="0">
                  <a:solidFill>
                    <a:srgbClr val="FFFFFF"/>
                  </a:solidFill>
                  <a:latin typeface="Helveticish"/>
                </a:rPr>
                <a:t>6-3 RECORD</a:t>
              </a:r>
            </a:p>
          </p:txBody>
        </p:sp>
        <p:sp>
          <p:nvSpPr>
            <p:cNvPr id="19" name="TextBox 19"/>
            <p:cNvSpPr txBox="1"/>
            <p:nvPr/>
          </p:nvSpPr>
          <p:spPr>
            <a:xfrm>
              <a:off x="0" y="2197020"/>
              <a:ext cx="9637333" cy="801503"/>
            </a:xfrm>
            <a:prstGeom prst="rect">
              <a:avLst/>
            </a:prstGeom>
          </p:spPr>
          <p:txBody>
            <a:bodyPr lIns="0" tIns="0" rIns="0" bIns="0" rtlCol="0" anchor="t">
              <a:spAutoFit/>
            </a:bodyPr>
            <a:lstStyle/>
            <a:p>
              <a:pPr algn="ctr">
                <a:lnSpc>
                  <a:spcPts val="5376"/>
                </a:lnSpc>
              </a:pPr>
              <a:r>
                <a:rPr lang="en-US" sz="2800" spc="196" dirty="0">
                  <a:solidFill>
                    <a:srgbClr val="FFFFFF"/>
                  </a:solidFill>
                  <a:latin typeface="Helveticish"/>
                </a:rPr>
                <a:t>Made playoffs 8 years in a row</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0080D"/>
        </a:solidFill>
        <a:effectLst/>
      </p:bgPr>
    </p:bg>
    <p:spTree>
      <p:nvGrpSpPr>
        <p:cNvPr id="1" name=""/>
        <p:cNvGrpSpPr/>
        <p:nvPr/>
      </p:nvGrpSpPr>
      <p:grpSpPr>
        <a:xfrm>
          <a:off x="0" y="0"/>
          <a:ext cx="0" cy="0"/>
          <a:chOff x="0" y="0"/>
          <a:chExt cx="0" cy="0"/>
        </a:xfrm>
      </p:grpSpPr>
      <p:sp>
        <p:nvSpPr>
          <p:cNvPr id="2" name="AutoShape 2"/>
          <p:cNvSpPr/>
          <p:nvPr/>
        </p:nvSpPr>
        <p:spPr>
          <a:xfrm>
            <a:off x="15796446" y="-584589"/>
            <a:ext cx="3058566" cy="11456179"/>
          </a:xfrm>
          <a:prstGeom prst="rect">
            <a:avLst/>
          </a:prstGeom>
          <a:solidFill>
            <a:srgbClr val="F46819"/>
          </a:solidFill>
        </p:spPr>
      </p:sp>
      <p:grpSp>
        <p:nvGrpSpPr>
          <p:cNvPr id="3" name="Group 3"/>
          <p:cNvGrpSpPr/>
          <p:nvPr/>
        </p:nvGrpSpPr>
        <p:grpSpPr>
          <a:xfrm>
            <a:off x="11478104" y="5311633"/>
            <a:ext cx="5781196" cy="2675736"/>
            <a:chOff x="0" y="0"/>
            <a:chExt cx="3699098" cy="1712069"/>
          </a:xfrm>
        </p:grpSpPr>
        <p:sp>
          <p:nvSpPr>
            <p:cNvPr id="4" name="Freeform 4"/>
            <p:cNvSpPr/>
            <p:nvPr/>
          </p:nvSpPr>
          <p:spPr>
            <a:xfrm>
              <a:off x="0" y="0"/>
              <a:ext cx="3699098" cy="1712069"/>
            </a:xfrm>
            <a:custGeom>
              <a:avLst/>
              <a:gdLst/>
              <a:ahLst/>
              <a:cxnLst/>
              <a:rect l="l" t="t" r="r" b="b"/>
              <a:pathLst>
                <a:path w="3699098" h="1712069">
                  <a:moveTo>
                    <a:pt x="0" y="0"/>
                  </a:moveTo>
                  <a:lnTo>
                    <a:pt x="3699098" y="0"/>
                  </a:lnTo>
                  <a:lnTo>
                    <a:pt x="3699098" y="1712069"/>
                  </a:lnTo>
                  <a:lnTo>
                    <a:pt x="0" y="1712069"/>
                  </a:lnTo>
                  <a:close/>
                </a:path>
              </a:pathLst>
            </a:custGeom>
            <a:solidFill>
              <a:srgbClr val="70080D"/>
            </a:solidFill>
          </p:spPr>
        </p:sp>
        <p:sp>
          <p:nvSpPr>
            <p:cNvPr id="5" name="Freeform 5"/>
            <p:cNvSpPr/>
            <p:nvPr/>
          </p:nvSpPr>
          <p:spPr>
            <a:xfrm>
              <a:off x="59690" y="59690"/>
              <a:ext cx="3578448" cy="1591419"/>
            </a:xfrm>
            <a:custGeom>
              <a:avLst/>
              <a:gdLst/>
              <a:ahLst/>
              <a:cxnLst/>
              <a:rect l="l" t="t" r="r" b="b"/>
              <a:pathLst>
                <a:path w="3578448" h="1591419">
                  <a:moveTo>
                    <a:pt x="0" y="0"/>
                  </a:moveTo>
                  <a:lnTo>
                    <a:pt x="3578448" y="0"/>
                  </a:lnTo>
                  <a:lnTo>
                    <a:pt x="3578448" y="1591419"/>
                  </a:lnTo>
                  <a:lnTo>
                    <a:pt x="0" y="1591419"/>
                  </a:lnTo>
                  <a:close/>
                </a:path>
              </a:pathLst>
            </a:custGeom>
            <a:solidFill>
              <a:srgbClr val="FFFFFF"/>
            </a:solidFill>
          </p:spPr>
        </p:sp>
      </p:grpSp>
      <p:grpSp>
        <p:nvGrpSpPr>
          <p:cNvPr id="6" name="Group 6"/>
          <p:cNvGrpSpPr/>
          <p:nvPr/>
        </p:nvGrpSpPr>
        <p:grpSpPr>
          <a:xfrm>
            <a:off x="11478104" y="1447800"/>
            <a:ext cx="5781196" cy="3259648"/>
            <a:chOff x="0" y="0"/>
            <a:chExt cx="3699098" cy="2085686"/>
          </a:xfrm>
        </p:grpSpPr>
        <p:sp>
          <p:nvSpPr>
            <p:cNvPr id="7" name="Freeform 7"/>
            <p:cNvSpPr/>
            <p:nvPr/>
          </p:nvSpPr>
          <p:spPr>
            <a:xfrm>
              <a:off x="0" y="0"/>
              <a:ext cx="3699098" cy="2085686"/>
            </a:xfrm>
            <a:custGeom>
              <a:avLst/>
              <a:gdLst/>
              <a:ahLst/>
              <a:cxnLst/>
              <a:rect l="l" t="t" r="r" b="b"/>
              <a:pathLst>
                <a:path w="3699098" h="2085686">
                  <a:moveTo>
                    <a:pt x="0" y="0"/>
                  </a:moveTo>
                  <a:lnTo>
                    <a:pt x="3699098" y="0"/>
                  </a:lnTo>
                  <a:lnTo>
                    <a:pt x="3699098" y="2085686"/>
                  </a:lnTo>
                  <a:lnTo>
                    <a:pt x="0" y="2085686"/>
                  </a:lnTo>
                  <a:close/>
                </a:path>
              </a:pathLst>
            </a:custGeom>
            <a:solidFill>
              <a:srgbClr val="70080D"/>
            </a:solidFill>
          </p:spPr>
        </p:sp>
        <p:sp>
          <p:nvSpPr>
            <p:cNvPr id="8" name="Freeform 8"/>
            <p:cNvSpPr/>
            <p:nvPr/>
          </p:nvSpPr>
          <p:spPr>
            <a:xfrm>
              <a:off x="59690" y="59690"/>
              <a:ext cx="3578448" cy="1965036"/>
            </a:xfrm>
            <a:custGeom>
              <a:avLst/>
              <a:gdLst/>
              <a:ahLst/>
              <a:cxnLst/>
              <a:rect l="l" t="t" r="r" b="b"/>
              <a:pathLst>
                <a:path w="3578448" h="1965036">
                  <a:moveTo>
                    <a:pt x="0" y="0"/>
                  </a:moveTo>
                  <a:lnTo>
                    <a:pt x="3578448" y="0"/>
                  </a:lnTo>
                  <a:lnTo>
                    <a:pt x="3578448" y="1965036"/>
                  </a:lnTo>
                  <a:lnTo>
                    <a:pt x="0" y="1965036"/>
                  </a:lnTo>
                  <a:close/>
                </a:path>
              </a:pathLst>
            </a:custGeom>
            <a:solidFill>
              <a:srgbClr val="FFFFFF"/>
            </a:solidFill>
          </p:spPr>
        </p:sp>
      </p:grpSp>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22434" y="1748009"/>
            <a:ext cx="609746" cy="609746"/>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296149" y="5702130"/>
            <a:ext cx="594874" cy="594874"/>
          </a:xfrm>
          <a:prstGeom prst="rect">
            <a:avLst/>
          </a:prstGeom>
        </p:spPr>
      </p:pic>
      <p:grpSp>
        <p:nvGrpSpPr>
          <p:cNvPr id="11" name="Group 11"/>
          <p:cNvGrpSpPr/>
          <p:nvPr/>
        </p:nvGrpSpPr>
        <p:grpSpPr>
          <a:xfrm>
            <a:off x="5414053" y="3753275"/>
            <a:ext cx="5781196" cy="2518091"/>
            <a:chOff x="0" y="0"/>
            <a:chExt cx="3699098" cy="1611200"/>
          </a:xfrm>
        </p:grpSpPr>
        <p:sp>
          <p:nvSpPr>
            <p:cNvPr id="12" name="Freeform 12"/>
            <p:cNvSpPr/>
            <p:nvPr/>
          </p:nvSpPr>
          <p:spPr>
            <a:xfrm>
              <a:off x="0" y="0"/>
              <a:ext cx="3699098" cy="1611200"/>
            </a:xfrm>
            <a:custGeom>
              <a:avLst/>
              <a:gdLst/>
              <a:ahLst/>
              <a:cxnLst/>
              <a:rect l="l" t="t" r="r" b="b"/>
              <a:pathLst>
                <a:path w="3699098" h="1611200">
                  <a:moveTo>
                    <a:pt x="0" y="0"/>
                  </a:moveTo>
                  <a:lnTo>
                    <a:pt x="3699098" y="0"/>
                  </a:lnTo>
                  <a:lnTo>
                    <a:pt x="3699098" y="1611200"/>
                  </a:lnTo>
                  <a:lnTo>
                    <a:pt x="0" y="1611200"/>
                  </a:lnTo>
                  <a:close/>
                </a:path>
              </a:pathLst>
            </a:custGeom>
            <a:solidFill>
              <a:srgbClr val="F46819"/>
            </a:solidFill>
          </p:spPr>
        </p:sp>
        <p:sp>
          <p:nvSpPr>
            <p:cNvPr id="13" name="Freeform 13"/>
            <p:cNvSpPr/>
            <p:nvPr/>
          </p:nvSpPr>
          <p:spPr>
            <a:xfrm>
              <a:off x="59690" y="59690"/>
              <a:ext cx="3578448" cy="1490550"/>
            </a:xfrm>
            <a:custGeom>
              <a:avLst/>
              <a:gdLst/>
              <a:ahLst/>
              <a:cxnLst/>
              <a:rect l="l" t="t" r="r" b="b"/>
              <a:pathLst>
                <a:path w="3578448" h="1490550">
                  <a:moveTo>
                    <a:pt x="0" y="0"/>
                  </a:moveTo>
                  <a:lnTo>
                    <a:pt x="3578448" y="0"/>
                  </a:lnTo>
                  <a:lnTo>
                    <a:pt x="3578448" y="1490550"/>
                  </a:lnTo>
                  <a:lnTo>
                    <a:pt x="0" y="1490550"/>
                  </a:lnTo>
                  <a:close/>
                </a:path>
              </a:pathLst>
            </a:custGeom>
            <a:solidFill>
              <a:srgbClr val="FFFFFF"/>
            </a:solidFill>
          </p:spPr>
        </p:sp>
      </p:gr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17226" y="4097703"/>
            <a:ext cx="609746" cy="609746"/>
          </a:xfrm>
          <a:prstGeom prst="rect">
            <a:avLst/>
          </a:prstGeom>
        </p:spPr>
      </p:pic>
      <p:grpSp>
        <p:nvGrpSpPr>
          <p:cNvPr id="15" name="Group 15"/>
          <p:cNvGrpSpPr/>
          <p:nvPr/>
        </p:nvGrpSpPr>
        <p:grpSpPr>
          <a:xfrm>
            <a:off x="5414053" y="252975"/>
            <a:ext cx="5781196" cy="2847657"/>
            <a:chOff x="0" y="0"/>
            <a:chExt cx="3699098" cy="1822073"/>
          </a:xfrm>
        </p:grpSpPr>
        <p:sp>
          <p:nvSpPr>
            <p:cNvPr id="16" name="Freeform 16"/>
            <p:cNvSpPr/>
            <p:nvPr/>
          </p:nvSpPr>
          <p:spPr>
            <a:xfrm>
              <a:off x="0" y="0"/>
              <a:ext cx="3699098" cy="1822073"/>
            </a:xfrm>
            <a:custGeom>
              <a:avLst/>
              <a:gdLst/>
              <a:ahLst/>
              <a:cxnLst/>
              <a:rect l="l" t="t" r="r" b="b"/>
              <a:pathLst>
                <a:path w="3699098" h="1822073">
                  <a:moveTo>
                    <a:pt x="0" y="0"/>
                  </a:moveTo>
                  <a:lnTo>
                    <a:pt x="3699098" y="0"/>
                  </a:lnTo>
                  <a:lnTo>
                    <a:pt x="3699098" y="1822073"/>
                  </a:lnTo>
                  <a:lnTo>
                    <a:pt x="0" y="1822073"/>
                  </a:lnTo>
                  <a:close/>
                </a:path>
              </a:pathLst>
            </a:custGeom>
            <a:solidFill>
              <a:srgbClr val="F46819"/>
            </a:solidFill>
          </p:spPr>
        </p:sp>
        <p:sp>
          <p:nvSpPr>
            <p:cNvPr id="17" name="Freeform 17"/>
            <p:cNvSpPr/>
            <p:nvPr/>
          </p:nvSpPr>
          <p:spPr>
            <a:xfrm>
              <a:off x="59690" y="59690"/>
              <a:ext cx="3578448" cy="1701423"/>
            </a:xfrm>
            <a:custGeom>
              <a:avLst/>
              <a:gdLst/>
              <a:ahLst/>
              <a:cxnLst/>
              <a:rect l="l" t="t" r="r" b="b"/>
              <a:pathLst>
                <a:path w="3578448" h="1701423">
                  <a:moveTo>
                    <a:pt x="0" y="0"/>
                  </a:moveTo>
                  <a:lnTo>
                    <a:pt x="3578448" y="0"/>
                  </a:lnTo>
                  <a:lnTo>
                    <a:pt x="3578448" y="1701423"/>
                  </a:lnTo>
                  <a:lnTo>
                    <a:pt x="0" y="1701423"/>
                  </a:lnTo>
                  <a:close/>
                </a:path>
              </a:pathLst>
            </a:custGeom>
            <a:solidFill>
              <a:srgbClr val="FFFFFF"/>
            </a:solidFill>
          </p:spPr>
        </p:sp>
      </p:grpSp>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246970" y="609600"/>
            <a:ext cx="594874" cy="594874"/>
          </a:xfrm>
          <a:prstGeom prst="rect">
            <a:avLst/>
          </a:prstGeom>
        </p:spPr>
      </p:pic>
      <p:grpSp>
        <p:nvGrpSpPr>
          <p:cNvPr id="19" name="Group 19"/>
          <p:cNvGrpSpPr/>
          <p:nvPr/>
        </p:nvGrpSpPr>
        <p:grpSpPr>
          <a:xfrm>
            <a:off x="1028700" y="7546269"/>
            <a:ext cx="1423091" cy="1420814"/>
            <a:chOff x="0" y="0"/>
            <a:chExt cx="6350000" cy="6339840"/>
          </a:xfrm>
        </p:grpSpPr>
        <p:sp>
          <p:nvSpPr>
            <p:cNvPr id="20" name="Freeform 20"/>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p:spPr>
        </p:sp>
      </p:grpSp>
      <p:grpSp>
        <p:nvGrpSpPr>
          <p:cNvPr id="21" name="Group 21"/>
          <p:cNvGrpSpPr/>
          <p:nvPr/>
        </p:nvGrpSpPr>
        <p:grpSpPr>
          <a:xfrm>
            <a:off x="5414053" y="6993201"/>
            <a:ext cx="5781196" cy="2766273"/>
            <a:chOff x="0" y="0"/>
            <a:chExt cx="3699098" cy="1770000"/>
          </a:xfrm>
        </p:grpSpPr>
        <p:sp>
          <p:nvSpPr>
            <p:cNvPr id="22" name="Freeform 22"/>
            <p:cNvSpPr/>
            <p:nvPr/>
          </p:nvSpPr>
          <p:spPr>
            <a:xfrm>
              <a:off x="0" y="0"/>
              <a:ext cx="3699098" cy="1770000"/>
            </a:xfrm>
            <a:custGeom>
              <a:avLst/>
              <a:gdLst/>
              <a:ahLst/>
              <a:cxnLst/>
              <a:rect l="l" t="t" r="r" b="b"/>
              <a:pathLst>
                <a:path w="3699098" h="1770000">
                  <a:moveTo>
                    <a:pt x="0" y="0"/>
                  </a:moveTo>
                  <a:lnTo>
                    <a:pt x="3699098" y="0"/>
                  </a:lnTo>
                  <a:lnTo>
                    <a:pt x="3699098" y="1770000"/>
                  </a:lnTo>
                  <a:lnTo>
                    <a:pt x="0" y="1770000"/>
                  </a:lnTo>
                  <a:close/>
                </a:path>
              </a:pathLst>
            </a:custGeom>
            <a:solidFill>
              <a:srgbClr val="F46819"/>
            </a:solidFill>
          </p:spPr>
        </p:sp>
        <p:sp>
          <p:nvSpPr>
            <p:cNvPr id="23" name="Freeform 23"/>
            <p:cNvSpPr/>
            <p:nvPr/>
          </p:nvSpPr>
          <p:spPr>
            <a:xfrm>
              <a:off x="59690" y="59690"/>
              <a:ext cx="3578448" cy="1649350"/>
            </a:xfrm>
            <a:custGeom>
              <a:avLst/>
              <a:gdLst/>
              <a:ahLst/>
              <a:cxnLst/>
              <a:rect l="l" t="t" r="r" b="b"/>
              <a:pathLst>
                <a:path w="3578448" h="1649350">
                  <a:moveTo>
                    <a:pt x="0" y="0"/>
                  </a:moveTo>
                  <a:lnTo>
                    <a:pt x="3578448" y="0"/>
                  </a:lnTo>
                  <a:lnTo>
                    <a:pt x="3578448" y="1649350"/>
                  </a:lnTo>
                  <a:lnTo>
                    <a:pt x="0" y="1649350"/>
                  </a:lnTo>
                  <a:close/>
                </a:path>
              </a:pathLst>
            </a:custGeom>
            <a:solidFill>
              <a:srgbClr val="FFFFFF"/>
            </a:solidFill>
          </p:spPr>
        </p:sp>
      </p:grpSp>
      <p:pic>
        <p:nvPicPr>
          <p:cNvPr id="24" name="Picture 2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17226" y="7308068"/>
            <a:ext cx="679301" cy="679301"/>
          </a:xfrm>
          <a:prstGeom prst="rect">
            <a:avLst/>
          </a:prstGeom>
        </p:spPr>
      </p:pic>
      <p:sp>
        <p:nvSpPr>
          <p:cNvPr id="25" name="TextBox 25"/>
          <p:cNvSpPr txBox="1"/>
          <p:nvPr/>
        </p:nvSpPr>
        <p:spPr>
          <a:xfrm>
            <a:off x="1028700" y="1362075"/>
            <a:ext cx="3659111" cy="2546350"/>
          </a:xfrm>
          <a:prstGeom prst="rect">
            <a:avLst/>
          </a:prstGeom>
        </p:spPr>
        <p:txBody>
          <a:bodyPr lIns="0" tIns="0" rIns="0" bIns="0" rtlCol="0" anchor="t">
            <a:spAutoFit/>
          </a:bodyPr>
          <a:lstStyle/>
          <a:p>
            <a:pPr>
              <a:lnSpc>
                <a:spcPts val="6650"/>
              </a:lnSpc>
            </a:pPr>
            <a:r>
              <a:rPr lang="en-US" sz="5000" spc="50">
                <a:solidFill>
                  <a:srgbClr val="FFFFFF"/>
                </a:solidFill>
                <a:latin typeface="Helveticish Bold"/>
              </a:rPr>
              <a:t>COACH K'S </a:t>
            </a:r>
            <a:r>
              <a:rPr lang="en-US" sz="5000" spc="50">
                <a:solidFill>
                  <a:srgbClr val="F46819"/>
                </a:solidFill>
                <a:latin typeface="Helveticish Bold"/>
              </a:rPr>
              <a:t>C</a:t>
            </a:r>
            <a:r>
              <a:rPr lang="en-US" sz="5000" spc="50">
                <a:solidFill>
                  <a:srgbClr val="FFFFFF"/>
                </a:solidFill>
                <a:latin typeface="Helveticish Bold"/>
              </a:rPr>
              <a:t>'S TO SUCCESS</a:t>
            </a:r>
          </a:p>
        </p:txBody>
      </p:sp>
      <p:sp>
        <p:nvSpPr>
          <p:cNvPr id="26" name="TextBox 26"/>
          <p:cNvSpPr txBox="1"/>
          <p:nvPr/>
        </p:nvSpPr>
        <p:spPr>
          <a:xfrm>
            <a:off x="5782330" y="1595609"/>
            <a:ext cx="5044641" cy="949960"/>
          </a:xfrm>
          <a:prstGeom prst="rect">
            <a:avLst/>
          </a:prstGeom>
        </p:spPr>
        <p:txBody>
          <a:bodyPr lIns="0" tIns="0" rIns="0" bIns="0" rtlCol="0" anchor="t">
            <a:spAutoFit/>
          </a:bodyPr>
          <a:lstStyle/>
          <a:p>
            <a:pPr algn="l">
              <a:lnSpc>
                <a:spcPts val="3920"/>
              </a:lnSpc>
            </a:pPr>
            <a:r>
              <a:rPr lang="en-US" sz="2000" spc="140">
                <a:solidFill>
                  <a:srgbClr val="111B1E"/>
                </a:solidFill>
                <a:latin typeface="Helveticish"/>
              </a:rPr>
              <a:t>You cannot think when you are not calm</a:t>
            </a:r>
          </a:p>
        </p:txBody>
      </p:sp>
      <p:sp>
        <p:nvSpPr>
          <p:cNvPr id="27" name="TextBox 27"/>
          <p:cNvSpPr txBox="1"/>
          <p:nvPr/>
        </p:nvSpPr>
        <p:spPr>
          <a:xfrm>
            <a:off x="5782330" y="590550"/>
            <a:ext cx="4190547" cy="857250"/>
          </a:xfrm>
          <a:prstGeom prst="rect">
            <a:avLst/>
          </a:prstGeom>
        </p:spPr>
        <p:txBody>
          <a:bodyPr lIns="0" tIns="0" rIns="0" bIns="0" rtlCol="0" anchor="t">
            <a:spAutoFit/>
          </a:bodyPr>
          <a:lstStyle/>
          <a:p>
            <a:pPr>
              <a:lnSpc>
                <a:spcPts val="3360"/>
              </a:lnSpc>
            </a:pPr>
            <a:r>
              <a:rPr lang="en-US" sz="2800" spc="156">
                <a:solidFill>
                  <a:srgbClr val="70080D"/>
                </a:solidFill>
                <a:latin typeface="Helveticish"/>
              </a:rPr>
              <a:t>ALWAYS REMAIN </a:t>
            </a:r>
            <a:r>
              <a:rPr lang="en-US" sz="2800" spc="156">
                <a:solidFill>
                  <a:srgbClr val="70080D"/>
                </a:solidFill>
                <a:latin typeface="Helveticish Bold"/>
              </a:rPr>
              <a:t>CALM</a:t>
            </a:r>
          </a:p>
        </p:txBody>
      </p:sp>
      <p:sp>
        <p:nvSpPr>
          <p:cNvPr id="28" name="TextBox 28"/>
          <p:cNvSpPr txBox="1"/>
          <p:nvPr/>
        </p:nvSpPr>
        <p:spPr>
          <a:xfrm>
            <a:off x="5797202" y="4752170"/>
            <a:ext cx="5044641" cy="949960"/>
          </a:xfrm>
          <a:prstGeom prst="rect">
            <a:avLst/>
          </a:prstGeom>
        </p:spPr>
        <p:txBody>
          <a:bodyPr lIns="0" tIns="0" rIns="0" bIns="0" rtlCol="0" anchor="t">
            <a:spAutoFit/>
          </a:bodyPr>
          <a:lstStyle/>
          <a:p>
            <a:pPr algn="l">
              <a:lnSpc>
                <a:spcPts val="3920"/>
              </a:lnSpc>
            </a:pPr>
            <a:r>
              <a:rPr lang="en-US" sz="2000" spc="140">
                <a:solidFill>
                  <a:srgbClr val="111B1E"/>
                </a:solidFill>
                <a:latin typeface="Helveticish"/>
              </a:rPr>
              <a:t>Always execute your fundamentals (swing, step and throw, etc)</a:t>
            </a:r>
          </a:p>
        </p:txBody>
      </p:sp>
      <p:sp>
        <p:nvSpPr>
          <p:cNvPr id="29" name="TextBox 29"/>
          <p:cNvSpPr txBox="1"/>
          <p:nvPr/>
        </p:nvSpPr>
        <p:spPr>
          <a:xfrm>
            <a:off x="5782330" y="3993887"/>
            <a:ext cx="4190547" cy="438150"/>
          </a:xfrm>
          <a:prstGeom prst="rect">
            <a:avLst/>
          </a:prstGeom>
        </p:spPr>
        <p:txBody>
          <a:bodyPr lIns="0" tIns="0" rIns="0" bIns="0" rtlCol="0" anchor="t">
            <a:spAutoFit/>
          </a:bodyPr>
          <a:lstStyle/>
          <a:p>
            <a:pPr>
              <a:lnSpc>
                <a:spcPts val="3360"/>
              </a:lnSpc>
            </a:pPr>
            <a:r>
              <a:rPr lang="en-US" sz="2800" spc="156">
                <a:solidFill>
                  <a:srgbClr val="70080D"/>
                </a:solidFill>
                <a:latin typeface="Helveticish"/>
              </a:rPr>
              <a:t>BE </a:t>
            </a:r>
            <a:r>
              <a:rPr lang="en-US" sz="2800" spc="156">
                <a:solidFill>
                  <a:srgbClr val="70080D"/>
                </a:solidFill>
                <a:latin typeface="Helveticish Bold"/>
              </a:rPr>
              <a:t>CON</a:t>
            </a:r>
            <a:r>
              <a:rPr lang="en-US" sz="2799" spc="156">
                <a:solidFill>
                  <a:srgbClr val="70080D"/>
                </a:solidFill>
                <a:latin typeface="Helveticish Bold"/>
              </a:rPr>
              <a:t>SISTENT</a:t>
            </a:r>
          </a:p>
        </p:txBody>
      </p:sp>
      <p:sp>
        <p:nvSpPr>
          <p:cNvPr id="30" name="TextBox 30"/>
          <p:cNvSpPr txBox="1"/>
          <p:nvPr/>
        </p:nvSpPr>
        <p:spPr>
          <a:xfrm>
            <a:off x="11846381" y="3272527"/>
            <a:ext cx="5044641" cy="949960"/>
          </a:xfrm>
          <a:prstGeom prst="rect">
            <a:avLst/>
          </a:prstGeom>
        </p:spPr>
        <p:txBody>
          <a:bodyPr lIns="0" tIns="0" rIns="0" bIns="0" rtlCol="0" anchor="t">
            <a:spAutoFit/>
          </a:bodyPr>
          <a:lstStyle/>
          <a:p>
            <a:pPr algn="l">
              <a:lnSpc>
                <a:spcPts val="3920"/>
              </a:lnSpc>
            </a:pPr>
            <a:r>
              <a:rPr lang="en-US" sz="2000" spc="140">
                <a:solidFill>
                  <a:srgbClr val="111B1E"/>
                </a:solidFill>
                <a:latin typeface="Helveticish"/>
              </a:rPr>
              <a:t>Always think of what you are going to do ahead of time</a:t>
            </a:r>
          </a:p>
        </p:txBody>
      </p:sp>
      <p:sp>
        <p:nvSpPr>
          <p:cNvPr id="31" name="TextBox 31"/>
          <p:cNvSpPr txBox="1"/>
          <p:nvPr/>
        </p:nvSpPr>
        <p:spPr>
          <a:xfrm>
            <a:off x="11846381" y="1824282"/>
            <a:ext cx="4190547" cy="1276350"/>
          </a:xfrm>
          <a:prstGeom prst="rect">
            <a:avLst/>
          </a:prstGeom>
        </p:spPr>
        <p:txBody>
          <a:bodyPr lIns="0" tIns="0" rIns="0" bIns="0" rtlCol="0" anchor="t">
            <a:spAutoFit/>
          </a:bodyPr>
          <a:lstStyle/>
          <a:p>
            <a:pPr>
              <a:lnSpc>
                <a:spcPts val="3360"/>
              </a:lnSpc>
            </a:pPr>
            <a:r>
              <a:rPr lang="en-US" sz="2800" spc="156">
                <a:solidFill>
                  <a:srgbClr val="F46819"/>
                </a:solidFill>
                <a:latin typeface="Helveticish Bold"/>
              </a:rPr>
              <a:t>CONCENTRATE</a:t>
            </a:r>
            <a:r>
              <a:rPr lang="en-US" sz="2800" spc="156">
                <a:solidFill>
                  <a:srgbClr val="F46819"/>
                </a:solidFill>
                <a:latin typeface="Helveticish"/>
              </a:rPr>
              <a:t> ON WHAT YOU ARE DOING</a:t>
            </a:r>
          </a:p>
        </p:txBody>
      </p:sp>
      <p:sp>
        <p:nvSpPr>
          <p:cNvPr id="32" name="TextBox 32"/>
          <p:cNvSpPr txBox="1"/>
          <p:nvPr/>
        </p:nvSpPr>
        <p:spPr>
          <a:xfrm>
            <a:off x="11846381" y="6322839"/>
            <a:ext cx="5044641" cy="949960"/>
          </a:xfrm>
          <a:prstGeom prst="rect">
            <a:avLst/>
          </a:prstGeom>
        </p:spPr>
        <p:txBody>
          <a:bodyPr lIns="0" tIns="0" rIns="0" bIns="0" rtlCol="0" anchor="t">
            <a:spAutoFit/>
          </a:bodyPr>
          <a:lstStyle/>
          <a:p>
            <a:pPr algn="l">
              <a:lnSpc>
                <a:spcPts val="3920"/>
              </a:lnSpc>
            </a:pPr>
            <a:r>
              <a:rPr lang="en-US" sz="2000" spc="140">
                <a:solidFill>
                  <a:srgbClr val="111B1E"/>
                </a:solidFill>
                <a:latin typeface="Helveticish"/>
              </a:rPr>
              <a:t>Believe in yourself and your teammates</a:t>
            </a:r>
          </a:p>
        </p:txBody>
      </p:sp>
      <p:sp>
        <p:nvSpPr>
          <p:cNvPr id="33" name="TextBox 33"/>
          <p:cNvSpPr txBox="1"/>
          <p:nvPr/>
        </p:nvSpPr>
        <p:spPr>
          <a:xfrm>
            <a:off x="11846381" y="5683080"/>
            <a:ext cx="4190547" cy="438150"/>
          </a:xfrm>
          <a:prstGeom prst="rect">
            <a:avLst/>
          </a:prstGeom>
        </p:spPr>
        <p:txBody>
          <a:bodyPr lIns="0" tIns="0" rIns="0" bIns="0" rtlCol="0" anchor="t">
            <a:spAutoFit/>
          </a:bodyPr>
          <a:lstStyle/>
          <a:p>
            <a:pPr>
              <a:lnSpc>
                <a:spcPts val="3360"/>
              </a:lnSpc>
            </a:pPr>
            <a:r>
              <a:rPr lang="en-US" sz="2800" spc="156">
                <a:solidFill>
                  <a:srgbClr val="F46819"/>
                </a:solidFill>
                <a:latin typeface="Helveticish"/>
              </a:rPr>
              <a:t>BE </a:t>
            </a:r>
            <a:r>
              <a:rPr lang="en-US" sz="2800" spc="156">
                <a:solidFill>
                  <a:srgbClr val="F46819"/>
                </a:solidFill>
                <a:latin typeface="Helveticish Bold"/>
              </a:rPr>
              <a:t>CONFIDENT</a:t>
            </a:r>
          </a:p>
        </p:txBody>
      </p:sp>
      <p:sp>
        <p:nvSpPr>
          <p:cNvPr id="34" name="TextBox 34"/>
          <p:cNvSpPr txBox="1"/>
          <p:nvPr/>
        </p:nvSpPr>
        <p:spPr>
          <a:xfrm>
            <a:off x="5688904" y="7253749"/>
            <a:ext cx="5231493" cy="857250"/>
          </a:xfrm>
          <a:prstGeom prst="rect">
            <a:avLst/>
          </a:prstGeom>
        </p:spPr>
        <p:txBody>
          <a:bodyPr lIns="0" tIns="0" rIns="0" bIns="0" rtlCol="0" anchor="t">
            <a:spAutoFit/>
          </a:bodyPr>
          <a:lstStyle/>
          <a:p>
            <a:pPr>
              <a:lnSpc>
                <a:spcPts val="3360"/>
              </a:lnSpc>
            </a:pPr>
            <a:r>
              <a:rPr lang="en-US" sz="2800" spc="156">
                <a:solidFill>
                  <a:srgbClr val="70080D"/>
                </a:solidFill>
                <a:latin typeface="Helveticish Bold"/>
              </a:rPr>
              <a:t>COMMUN</a:t>
            </a:r>
            <a:r>
              <a:rPr lang="en-US" sz="2799" spc="156">
                <a:solidFill>
                  <a:srgbClr val="70080D"/>
                </a:solidFill>
                <a:latin typeface="Helveticish Bold"/>
              </a:rPr>
              <a:t>ICATION</a:t>
            </a:r>
            <a:r>
              <a:rPr lang="en-US" sz="2799" spc="156">
                <a:solidFill>
                  <a:srgbClr val="70080D"/>
                </a:solidFill>
                <a:latin typeface="Helveticish"/>
              </a:rPr>
              <a:t> IS </a:t>
            </a:r>
          </a:p>
          <a:p>
            <a:pPr>
              <a:lnSpc>
                <a:spcPts val="3360"/>
              </a:lnSpc>
            </a:pPr>
            <a:r>
              <a:rPr lang="en-US" sz="2799" spc="156">
                <a:solidFill>
                  <a:srgbClr val="70080D"/>
                </a:solidFill>
                <a:latin typeface="Helveticish"/>
              </a:rPr>
              <a:t>THE KEY</a:t>
            </a:r>
          </a:p>
        </p:txBody>
      </p:sp>
      <p:sp>
        <p:nvSpPr>
          <p:cNvPr id="35" name="TextBox 35"/>
          <p:cNvSpPr txBox="1"/>
          <p:nvPr/>
        </p:nvSpPr>
        <p:spPr>
          <a:xfrm>
            <a:off x="5688904" y="8223938"/>
            <a:ext cx="5044641" cy="949960"/>
          </a:xfrm>
          <a:prstGeom prst="rect">
            <a:avLst/>
          </a:prstGeom>
        </p:spPr>
        <p:txBody>
          <a:bodyPr lIns="0" tIns="0" rIns="0" bIns="0" rtlCol="0" anchor="t">
            <a:spAutoFit/>
          </a:bodyPr>
          <a:lstStyle/>
          <a:p>
            <a:pPr algn="l">
              <a:lnSpc>
                <a:spcPts val="3920"/>
              </a:lnSpc>
            </a:pPr>
            <a:r>
              <a:rPr lang="en-US" sz="2000" spc="140" dirty="0">
                <a:solidFill>
                  <a:srgbClr val="111B1E"/>
                </a:solidFill>
                <a:latin typeface="Helveticish"/>
              </a:rPr>
              <a:t>Talk to your teammates about game situations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grpSp>
        <p:nvGrpSpPr>
          <p:cNvPr id="2" name="Group 2"/>
          <p:cNvGrpSpPr/>
          <p:nvPr/>
        </p:nvGrpSpPr>
        <p:grpSpPr>
          <a:xfrm>
            <a:off x="-222885" y="0"/>
            <a:ext cx="19223626" cy="11201461"/>
            <a:chOff x="0" y="0"/>
            <a:chExt cx="25631502" cy="14935281"/>
          </a:xfrm>
        </p:grpSpPr>
        <p:pic>
          <p:nvPicPr>
            <p:cNvPr id="3" name="Picture 3"/>
            <p:cNvPicPr>
              <a:picLocks noChangeAspect="1"/>
            </p:cNvPicPr>
            <p:nvPr/>
          </p:nvPicPr>
          <p:blipFill>
            <a:blip r:embed="rId2">
              <a:alphaModFix amt="20999"/>
            </a:blip>
            <a:srcRect t="6147" b="6147"/>
            <a:stretch>
              <a:fillRect/>
            </a:stretch>
          </p:blipFill>
          <p:spPr>
            <a:xfrm>
              <a:off x="0" y="0"/>
              <a:ext cx="25631502" cy="14935281"/>
            </a:xfrm>
            <a:prstGeom prst="rect">
              <a:avLst/>
            </a:prstGeom>
          </p:spPr>
        </p:pic>
      </p:grpSp>
      <p:grpSp>
        <p:nvGrpSpPr>
          <p:cNvPr id="4" name="Group 4"/>
          <p:cNvGrpSpPr/>
          <p:nvPr/>
        </p:nvGrpSpPr>
        <p:grpSpPr>
          <a:xfrm rot="-5400000">
            <a:off x="15837348" y="7836348"/>
            <a:ext cx="1423091" cy="1420814"/>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p:spPr>
        </p:sp>
      </p:grpSp>
      <p:grpSp>
        <p:nvGrpSpPr>
          <p:cNvPr id="6" name="Group 6"/>
          <p:cNvGrpSpPr/>
          <p:nvPr/>
        </p:nvGrpSpPr>
        <p:grpSpPr>
          <a:xfrm>
            <a:off x="2772788" y="1594602"/>
            <a:ext cx="12742425" cy="5913974"/>
            <a:chOff x="0" y="0"/>
            <a:chExt cx="16989900" cy="7885299"/>
          </a:xfrm>
        </p:grpSpPr>
        <p:sp>
          <p:nvSpPr>
            <p:cNvPr id="7" name="TextBox 7"/>
            <p:cNvSpPr txBox="1"/>
            <p:nvPr/>
          </p:nvSpPr>
          <p:spPr>
            <a:xfrm>
              <a:off x="0" y="247650"/>
              <a:ext cx="16989900" cy="6953250"/>
            </a:xfrm>
            <a:prstGeom prst="rect">
              <a:avLst/>
            </a:prstGeom>
          </p:spPr>
          <p:txBody>
            <a:bodyPr lIns="0" tIns="0" rIns="0" bIns="0" rtlCol="0" anchor="t">
              <a:spAutoFit/>
            </a:bodyPr>
            <a:lstStyle/>
            <a:p>
              <a:pPr>
                <a:lnSpc>
                  <a:spcPts val="9975"/>
                </a:lnSpc>
              </a:pPr>
              <a:r>
                <a:rPr lang="en-US" sz="10500" spc="-525">
                  <a:solidFill>
                    <a:srgbClr val="70080D"/>
                  </a:solidFill>
                  <a:latin typeface="League Spartan"/>
                </a:rPr>
                <a:t>CATCH THE BALL!!!</a:t>
              </a:r>
            </a:p>
            <a:p>
              <a:pPr>
                <a:lnSpc>
                  <a:spcPts val="9975"/>
                </a:lnSpc>
              </a:pPr>
              <a:r>
                <a:rPr lang="en-US" sz="10500" spc="-525">
                  <a:solidFill>
                    <a:srgbClr val="F46819"/>
                  </a:solidFill>
                  <a:latin typeface="League Spartan"/>
                </a:rPr>
                <a:t>CATCH THE BALL!!!</a:t>
              </a:r>
            </a:p>
            <a:p>
              <a:pPr>
                <a:lnSpc>
                  <a:spcPts val="9975"/>
                </a:lnSpc>
              </a:pPr>
              <a:r>
                <a:rPr lang="en-US" sz="10500" spc="-525">
                  <a:solidFill>
                    <a:srgbClr val="70080D"/>
                  </a:solidFill>
                  <a:latin typeface="League Spartan"/>
                </a:rPr>
                <a:t>CATCH THE BALL!!!</a:t>
              </a:r>
            </a:p>
            <a:p>
              <a:pPr algn="l">
                <a:lnSpc>
                  <a:spcPts val="9975"/>
                </a:lnSpc>
              </a:pPr>
              <a:r>
                <a:rPr lang="en-US" sz="10500" spc="-525">
                  <a:solidFill>
                    <a:srgbClr val="FFFFFF"/>
                  </a:solidFill>
                  <a:latin typeface="League Spartan"/>
                </a:rPr>
                <a:t>CATCH THE BALL!!!</a:t>
              </a:r>
            </a:p>
          </p:txBody>
        </p:sp>
        <p:sp>
          <p:nvSpPr>
            <p:cNvPr id="8" name="TextBox 8"/>
            <p:cNvSpPr txBox="1"/>
            <p:nvPr/>
          </p:nvSpPr>
          <p:spPr>
            <a:xfrm>
              <a:off x="0" y="7378569"/>
              <a:ext cx="16989900" cy="506730"/>
            </a:xfrm>
            <a:prstGeom prst="rect">
              <a:avLst/>
            </a:prstGeom>
          </p:spPr>
          <p:txBody>
            <a:bodyPr lIns="0" tIns="0" rIns="0" bIns="0" rtlCol="0" anchor="t">
              <a:spAutoFit/>
            </a:bodyPr>
            <a:lstStyle/>
            <a:p>
              <a:pPr algn="ctr">
                <a:lnSpc>
                  <a:spcPts val="3022"/>
                </a:lnSpc>
              </a:pPr>
              <a:r>
                <a:rPr lang="en-US" sz="2325" spc="116">
                  <a:solidFill>
                    <a:srgbClr val="111B1E"/>
                  </a:solidFill>
                  <a:latin typeface="Helveticish"/>
                </a:rPr>
                <a:t>STOP BEING SCARED OF THE BALL, IT WON’T HURT/HIT YOU IF YOU CATCH IT!!!</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6819"/>
        </a:solidFill>
        <a:effectLst/>
      </p:bgPr>
    </p:bg>
    <p:spTree>
      <p:nvGrpSpPr>
        <p:cNvPr id="1" name=""/>
        <p:cNvGrpSpPr/>
        <p:nvPr/>
      </p:nvGrpSpPr>
      <p:grpSpPr>
        <a:xfrm>
          <a:off x="0" y="0"/>
          <a:ext cx="0" cy="0"/>
          <a:chOff x="0" y="0"/>
          <a:chExt cx="0" cy="0"/>
        </a:xfrm>
      </p:grpSpPr>
      <p:sp>
        <p:nvSpPr>
          <p:cNvPr id="2" name="TextBox 2"/>
          <p:cNvSpPr txBox="1"/>
          <p:nvPr/>
        </p:nvSpPr>
        <p:spPr>
          <a:xfrm>
            <a:off x="1028700" y="819921"/>
            <a:ext cx="6145471" cy="2743200"/>
          </a:xfrm>
          <a:prstGeom prst="rect">
            <a:avLst/>
          </a:prstGeom>
        </p:spPr>
        <p:txBody>
          <a:bodyPr lIns="0" tIns="0" rIns="0" bIns="0" rtlCol="0" anchor="t">
            <a:spAutoFit/>
          </a:bodyPr>
          <a:lstStyle/>
          <a:p>
            <a:pPr>
              <a:lnSpc>
                <a:spcPts val="7200"/>
              </a:lnSpc>
            </a:pPr>
            <a:r>
              <a:rPr lang="en-US" sz="6000" spc="240">
                <a:solidFill>
                  <a:srgbClr val="70080D"/>
                </a:solidFill>
                <a:latin typeface="Racing Sans One"/>
              </a:rPr>
              <a:t>GENERAL SOFTBALL BASICS</a:t>
            </a:r>
          </a:p>
        </p:txBody>
      </p:sp>
      <p:grpSp>
        <p:nvGrpSpPr>
          <p:cNvPr id="3" name="Group 3"/>
          <p:cNvGrpSpPr/>
          <p:nvPr/>
        </p:nvGrpSpPr>
        <p:grpSpPr>
          <a:xfrm>
            <a:off x="1028700" y="7533277"/>
            <a:ext cx="1727787" cy="1725023"/>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p:spPr>
        </p:sp>
      </p:grpSp>
      <p:sp>
        <p:nvSpPr>
          <p:cNvPr id="5" name="AutoShape 5"/>
          <p:cNvSpPr/>
          <p:nvPr/>
        </p:nvSpPr>
        <p:spPr>
          <a:xfrm>
            <a:off x="5790464" y="0"/>
            <a:ext cx="12086127" cy="11868150"/>
          </a:xfrm>
          <a:prstGeom prst="rect">
            <a:avLst/>
          </a:prstGeom>
          <a:solidFill>
            <a:srgbClr val="FFFFFF"/>
          </a:solidFill>
        </p:spPr>
      </p:sp>
      <p:sp>
        <p:nvSpPr>
          <p:cNvPr id="6" name="TextBox 6"/>
          <p:cNvSpPr txBox="1"/>
          <p:nvPr/>
        </p:nvSpPr>
        <p:spPr>
          <a:xfrm>
            <a:off x="6102804" y="264360"/>
            <a:ext cx="11461447" cy="9950929"/>
          </a:xfrm>
          <a:prstGeom prst="rect">
            <a:avLst/>
          </a:prstGeom>
        </p:spPr>
        <p:txBody>
          <a:bodyPr lIns="0" tIns="0" rIns="0" bIns="0" rtlCol="0" anchor="t">
            <a:spAutoFit/>
          </a:bodyPr>
          <a:lstStyle/>
          <a:p>
            <a:pPr marL="396240" lvl="1" indent="-198120">
              <a:lnSpc>
                <a:spcPts val="4608"/>
              </a:lnSpc>
              <a:buFont typeface="Arial"/>
              <a:buChar char="•"/>
            </a:pPr>
            <a:r>
              <a:rPr lang="en-US" sz="2400" spc="168" dirty="0">
                <a:solidFill>
                  <a:srgbClr val="111B1E"/>
                </a:solidFill>
                <a:latin typeface="Helveticish"/>
              </a:rPr>
              <a:t>3 strikes = you’re out</a:t>
            </a:r>
          </a:p>
          <a:p>
            <a:pPr marL="792480" lvl="2" indent="-264160">
              <a:lnSpc>
                <a:spcPts val="4608"/>
              </a:lnSpc>
              <a:buFont typeface="Arial"/>
              <a:buChar char="⚬"/>
            </a:pPr>
            <a:r>
              <a:rPr lang="en-US" sz="2400" spc="168" dirty="0">
                <a:solidFill>
                  <a:srgbClr val="111B1E"/>
                </a:solidFill>
                <a:latin typeface="Helveticish"/>
              </a:rPr>
              <a:t>6 inning game = 18 outs </a:t>
            </a:r>
          </a:p>
          <a:p>
            <a:pPr>
              <a:lnSpc>
                <a:spcPts val="4608"/>
              </a:lnSpc>
            </a:pPr>
            <a:endParaRPr lang="en-US" sz="2400" spc="168" dirty="0">
              <a:solidFill>
                <a:srgbClr val="111B1E"/>
              </a:solidFill>
              <a:latin typeface="Helveticish"/>
            </a:endParaRPr>
          </a:p>
          <a:p>
            <a:pPr marL="396240" lvl="1" indent="-198120">
              <a:lnSpc>
                <a:spcPts val="4608"/>
              </a:lnSpc>
              <a:buFont typeface="Arial"/>
              <a:buChar char="•"/>
            </a:pPr>
            <a:r>
              <a:rPr lang="en-US" sz="2400" spc="168" dirty="0">
                <a:solidFill>
                  <a:srgbClr val="111B1E"/>
                </a:solidFill>
                <a:latin typeface="Helveticish"/>
              </a:rPr>
              <a:t>4 balls = walk (base on balls) - 3 outs per half inning</a:t>
            </a:r>
          </a:p>
          <a:p>
            <a:pPr>
              <a:lnSpc>
                <a:spcPts val="4608"/>
              </a:lnSpc>
            </a:pPr>
            <a:endParaRPr lang="en-US" sz="2400" spc="168" dirty="0">
              <a:solidFill>
                <a:srgbClr val="111B1E"/>
              </a:solidFill>
              <a:latin typeface="Helveticish"/>
            </a:endParaRPr>
          </a:p>
          <a:p>
            <a:pPr marL="396240" lvl="1" indent="-198120">
              <a:lnSpc>
                <a:spcPts val="4608"/>
              </a:lnSpc>
              <a:buFont typeface="Arial"/>
              <a:buChar char="•"/>
            </a:pPr>
            <a:r>
              <a:rPr lang="en-US" sz="2400" spc="168" dirty="0">
                <a:solidFill>
                  <a:srgbClr val="111B1E"/>
                </a:solidFill>
                <a:latin typeface="Helveticish"/>
              </a:rPr>
              <a:t>Away team bats first, home team bats last</a:t>
            </a:r>
          </a:p>
          <a:p>
            <a:pPr>
              <a:lnSpc>
                <a:spcPts val="4608"/>
              </a:lnSpc>
            </a:pPr>
            <a:endParaRPr lang="en-US" sz="2400" spc="168" dirty="0">
              <a:solidFill>
                <a:srgbClr val="111B1E"/>
              </a:solidFill>
              <a:latin typeface="Helveticish"/>
            </a:endParaRPr>
          </a:p>
          <a:p>
            <a:pPr marL="396240" lvl="1" indent="-198120">
              <a:lnSpc>
                <a:spcPts val="4608"/>
              </a:lnSpc>
              <a:buFont typeface="Arial"/>
              <a:buChar char="•"/>
            </a:pPr>
            <a:r>
              <a:rPr lang="en-US" sz="2400" spc="168" dirty="0">
                <a:solidFill>
                  <a:srgbClr val="111B1E"/>
                </a:solidFill>
                <a:latin typeface="Helveticish Bold"/>
              </a:rPr>
              <a:t>CSSA Mercy Rule </a:t>
            </a:r>
            <a:r>
              <a:rPr lang="en-US" sz="2400" spc="168" dirty="0">
                <a:solidFill>
                  <a:srgbClr val="111B1E"/>
                </a:solidFill>
                <a:latin typeface="Helveticish"/>
              </a:rPr>
              <a:t>– If either team has a 10 run lead after 4 turns at bat, the game is over. (the team that is behind has to make 12 outs)</a:t>
            </a:r>
          </a:p>
          <a:p>
            <a:pPr>
              <a:lnSpc>
                <a:spcPts val="4608"/>
              </a:lnSpc>
            </a:pPr>
            <a:endParaRPr lang="en-US" sz="2400" spc="168" dirty="0">
              <a:solidFill>
                <a:srgbClr val="111B1E"/>
              </a:solidFill>
              <a:latin typeface="Helveticish"/>
            </a:endParaRPr>
          </a:p>
          <a:p>
            <a:pPr marL="396240" lvl="1" indent="-198120">
              <a:lnSpc>
                <a:spcPts val="4608"/>
              </a:lnSpc>
              <a:buFont typeface="Arial"/>
              <a:buChar char="•"/>
            </a:pPr>
            <a:r>
              <a:rPr lang="en-US" sz="2400" spc="168" dirty="0">
                <a:solidFill>
                  <a:srgbClr val="111B1E"/>
                </a:solidFill>
                <a:latin typeface="Helveticish"/>
              </a:rPr>
              <a:t>2 hour permit time (if a team is waiting to use the field after 2 hours, the umpire may stop game after 4 or 5 innings)</a:t>
            </a:r>
          </a:p>
          <a:p>
            <a:pPr>
              <a:lnSpc>
                <a:spcPts val="4608"/>
              </a:lnSpc>
            </a:pPr>
            <a:endParaRPr lang="en-US" sz="2400" spc="168" dirty="0">
              <a:solidFill>
                <a:srgbClr val="111B1E"/>
              </a:solidFill>
              <a:latin typeface="Helveticish"/>
            </a:endParaRPr>
          </a:p>
          <a:p>
            <a:pPr marL="396240" lvl="1" indent="-198120">
              <a:lnSpc>
                <a:spcPts val="4608"/>
              </a:lnSpc>
              <a:buFont typeface="Arial"/>
              <a:buChar char="•"/>
            </a:pPr>
            <a:r>
              <a:rPr lang="en-US" sz="2400" spc="168" dirty="0">
                <a:solidFill>
                  <a:srgbClr val="111B1E"/>
                </a:solidFill>
                <a:latin typeface="Helveticish"/>
              </a:rPr>
              <a:t>If you bunt foul with two strikes, the batter is out</a:t>
            </a:r>
          </a:p>
          <a:p>
            <a:pPr>
              <a:lnSpc>
                <a:spcPts val="4608"/>
              </a:lnSpc>
            </a:pPr>
            <a:endParaRPr lang="en-US" sz="2400" spc="168" dirty="0">
              <a:solidFill>
                <a:srgbClr val="111B1E"/>
              </a:solidFill>
              <a:latin typeface="Helveticish"/>
            </a:endParaRPr>
          </a:p>
          <a:p>
            <a:pPr marL="396240" lvl="1" indent="-198120">
              <a:lnSpc>
                <a:spcPts val="4608"/>
              </a:lnSpc>
              <a:buFont typeface="Arial"/>
              <a:buChar char="•"/>
            </a:pPr>
            <a:r>
              <a:rPr lang="en-US" sz="2400" spc="168" dirty="0">
                <a:solidFill>
                  <a:srgbClr val="111B1E"/>
                </a:solidFill>
                <a:latin typeface="Helveticish"/>
              </a:rPr>
              <a:t>If you are running to home plate and the catcher is trying to make a play, you </a:t>
            </a:r>
            <a:r>
              <a:rPr lang="en-US" sz="2400" spc="168" dirty="0">
                <a:solidFill>
                  <a:srgbClr val="111B1E"/>
                </a:solidFill>
                <a:latin typeface="Helveticish Bold"/>
              </a:rPr>
              <a:t>MUST</a:t>
            </a:r>
            <a:r>
              <a:rPr lang="en-US" sz="2400" spc="168" dirty="0">
                <a:solidFill>
                  <a:srgbClr val="111B1E"/>
                </a:solidFill>
                <a:latin typeface="Helveticish"/>
              </a:rPr>
              <a:t> slide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6819"/>
        </a:solidFill>
        <a:effectLst/>
      </p:bgPr>
    </p:bg>
    <p:spTree>
      <p:nvGrpSpPr>
        <p:cNvPr id="1" name=""/>
        <p:cNvGrpSpPr/>
        <p:nvPr/>
      </p:nvGrpSpPr>
      <p:grpSpPr>
        <a:xfrm>
          <a:off x="0" y="0"/>
          <a:ext cx="0" cy="0"/>
          <a:chOff x="0" y="0"/>
          <a:chExt cx="0" cy="0"/>
        </a:xfrm>
      </p:grpSpPr>
      <p:sp>
        <p:nvSpPr>
          <p:cNvPr id="2" name="TextBox 2"/>
          <p:cNvSpPr txBox="1"/>
          <p:nvPr/>
        </p:nvSpPr>
        <p:spPr>
          <a:xfrm>
            <a:off x="1028700" y="819921"/>
            <a:ext cx="6145471" cy="2743200"/>
          </a:xfrm>
          <a:prstGeom prst="rect">
            <a:avLst/>
          </a:prstGeom>
        </p:spPr>
        <p:txBody>
          <a:bodyPr lIns="0" tIns="0" rIns="0" bIns="0" rtlCol="0" anchor="t">
            <a:spAutoFit/>
          </a:bodyPr>
          <a:lstStyle/>
          <a:p>
            <a:pPr>
              <a:lnSpc>
                <a:spcPts val="7200"/>
              </a:lnSpc>
            </a:pPr>
            <a:r>
              <a:rPr lang="en-US" sz="6000" spc="240">
                <a:solidFill>
                  <a:srgbClr val="70080D"/>
                </a:solidFill>
                <a:latin typeface="Racing Sans One"/>
              </a:rPr>
              <a:t>GENERAL SOFTBALL BASICS</a:t>
            </a:r>
          </a:p>
        </p:txBody>
      </p:sp>
      <p:grpSp>
        <p:nvGrpSpPr>
          <p:cNvPr id="3" name="Group 3"/>
          <p:cNvGrpSpPr/>
          <p:nvPr/>
        </p:nvGrpSpPr>
        <p:grpSpPr>
          <a:xfrm>
            <a:off x="1028700" y="7533277"/>
            <a:ext cx="1727787" cy="1725023"/>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p:spPr>
        </p:sp>
      </p:grpSp>
      <p:sp>
        <p:nvSpPr>
          <p:cNvPr id="5" name="AutoShape 5"/>
          <p:cNvSpPr/>
          <p:nvPr/>
        </p:nvSpPr>
        <p:spPr>
          <a:xfrm>
            <a:off x="5887548" y="0"/>
            <a:ext cx="12004484" cy="11868150"/>
          </a:xfrm>
          <a:prstGeom prst="rect">
            <a:avLst/>
          </a:prstGeom>
          <a:solidFill>
            <a:srgbClr val="FFFFFF"/>
          </a:solidFill>
        </p:spPr>
      </p:sp>
      <p:sp>
        <p:nvSpPr>
          <p:cNvPr id="6" name="TextBox 6"/>
          <p:cNvSpPr txBox="1"/>
          <p:nvPr/>
        </p:nvSpPr>
        <p:spPr>
          <a:xfrm>
            <a:off x="6337170" y="328041"/>
            <a:ext cx="9779130" cy="9421368"/>
          </a:xfrm>
          <a:prstGeom prst="rect">
            <a:avLst/>
          </a:prstGeom>
        </p:spPr>
        <p:txBody>
          <a:bodyPr lIns="0" tIns="0" rIns="0" bIns="0" rtlCol="0" anchor="t">
            <a:spAutoFit/>
          </a:bodyPr>
          <a:lstStyle/>
          <a:p>
            <a:pPr marL="462280" lvl="1" indent="-231140">
              <a:lnSpc>
                <a:spcPts val="5376"/>
              </a:lnSpc>
              <a:buFont typeface="Arial"/>
              <a:buChar char="•"/>
            </a:pPr>
            <a:r>
              <a:rPr lang="en-US" sz="2800" spc="196">
                <a:solidFill>
                  <a:srgbClr val="111B1E"/>
                </a:solidFill>
                <a:latin typeface="Helveticish"/>
              </a:rPr>
              <a:t>If there is a pop-up and the runner leaves before the ball is touched/caught, it can be thrown back to the base where the runner started for a force play out.</a:t>
            </a:r>
          </a:p>
          <a:p>
            <a:pPr>
              <a:lnSpc>
                <a:spcPts val="5376"/>
              </a:lnSpc>
            </a:pPr>
            <a:endParaRPr lang="en-US" sz="2800" spc="196">
              <a:solidFill>
                <a:srgbClr val="111B1E"/>
              </a:solidFill>
              <a:latin typeface="Helveticish"/>
            </a:endParaRPr>
          </a:p>
          <a:p>
            <a:pPr marL="462280" lvl="1" indent="-231140">
              <a:lnSpc>
                <a:spcPts val="5376"/>
              </a:lnSpc>
              <a:buFont typeface="Arial"/>
              <a:buChar char="•"/>
            </a:pPr>
            <a:r>
              <a:rPr lang="en-US" sz="2800" spc="196">
                <a:solidFill>
                  <a:srgbClr val="111B1E"/>
                </a:solidFill>
                <a:latin typeface="Helveticish"/>
              </a:rPr>
              <a:t>All other plays are tag plays, where the fielder must catch the ball and tag the runner before the runner touches the base.</a:t>
            </a:r>
          </a:p>
          <a:p>
            <a:pPr>
              <a:lnSpc>
                <a:spcPts val="5376"/>
              </a:lnSpc>
            </a:pPr>
            <a:endParaRPr lang="en-US" sz="2800" spc="196">
              <a:solidFill>
                <a:srgbClr val="111B1E"/>
              </a:solidFill>
              <a:latin typeface="Helveticish"/>
            </a:endParaRPr>
          </a:p>
          <a:p>
            <a:pPr marL="462280" lvl="1" indent="-231140">
              <a:lnSpc>
                <a:spcPts val="5376"/>
              </a:lnSpc>
              <a:buFont typeface="Arial"/>
              <a:buChar char="•"/>
            </a:pPr>
            <a:r>
              <a:rPr lang="en-US" sz="2800" spc="196">
                <a:solidFill>
                  <a:srgbClr val="111B1E"/>
                </a:solidFill>
                <a:latin typeface="Helveticish"/>
              </a:rPr>
              <a:t>4 components to softball</a:t>
            </a:r>
          </a:p>
          <a:p>
            <a:pPr marL="924560" lvl="2" indent="-308187">
              <a:lnSpc>
                <a:spcPts val="5376"/>
              </a:lnSpc>
              <a:buFont typeface="Arial"/>
              <a:buChar char="⚬"/>
            </a:pPr>
            <a:r>
              <a:rPr lang="en-US" sz="2800" spc="196">
                <a:solidFill>
                  <a:srgbClr val="111B1E"/>
                </a:solidFill>
                <a:latin typeface="Helveticish"/>
              </a:rPr>
              <a:t>Fielding</a:t>
            </a:r>
          </a:p>
          <a:p>
            <a:pPr marL="924560" lvl="2" indent="-308187">
              <a:lnSpc>
                <a:spcPts val="5376"/>
              </a:lnSpc>
              <a:buFont typeface="Arial"/>
              <a:buChar char="⚬"/>
            </a:pPr>
            <a:r>
              <a:rPr lang="en-US" sz="2800" spc="196">
                <a:solidFill>
                  <a:srgbClr val="111B1E"/>
                </a:solidFill>
                <a:latin typeface="Helveticish"/>
              </a:rPr>
              <a:t>Baserunning</a:t>
            </a:r>
          </a:p>
          <a:p>
            <a:pPr marL="924560" lvl="2" indent="-308187">
              <a:lnSpc>
                <a:spcPts val="5376"/>
              </a:lnSpc>
              <a:buFont typeface="Arial"/>
              <a:buChar char="⚬"/>
            </a:pPr>
            <a:r>
              <a:rPr lang="en-US" sz="2800" spc="196">
                <a:solidFill>
                  <a:srgbClr val="111B1E"/>
                </a:solidFill>
                <a:latin typeface="Helveticish"/>
              </a:rPr>
              <a:t>Pitching</a:t>
            </a:r>
          </a:p>
          <a:p>
            <a:pPr marL="924560" lvl="2" indent="-308187">
              <a:lnSpc>
                <a:spcPts val="5376"/>
              </a:lnSpc>
              <a:buFont typeface="Arial"/>
              <a:buChar char="⚬"/>
            </a:pPr>
            <a:r>
              <a:rPr lang="en-US" sz="2800" spc="196">
                <a:solidFill>
                  <a:srgbClr val="111B1E"/>
                </a:solidFill>
                <a:latin typeface="Helveticish"/>
              </a:rPr>
              <a:t>Hitting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grpSp>
        <p:nvGrpSpPr>
          <p:cNvPr id="2" name="Group 2"/>
          <p:cNvGrpSpPr/>
          <p:nvPr/>
        </p:nvGrpSpPr>
        <p:grpSpPr>
          <a:xfrm>
            <a:off x="-554835" y="-400050"/>
            <a:ext cx="19397670" cy="11441930"/>
            <a:chOff x="0" y="0"/>
            <a:chExt cx="25863559" cy="15255906"/>
          </a:xfrm>
        </p:grpSpPr>
        <p:pic>
          <p:nvPicPr>
            <p:cNvPr id="3" name="Picture 3"/>
            <p:cNvPicPr>
              <a:picLocks noChangeAspect="1"/>
            </p:cNvPicPr>
            <p:nvPr/>
          </p:nvPicPr>
          <p:blipFill>
            <a:blip r:embed="rId2">
              <a:alphaModFix amt="9999"/>
            </a:blip>
            <a:srcRect t="5760" b="5760"/>
            <a:stretch>
              <a:fillRect/>
            </a:stretch>
          </p:blipFill>
          <p:spPr>
            <a:xfrm>
              <a:off x="0" y="0"/>
              <a:ext cx="25863559" cy="15255906"/>
            </a:xfrm>
            <a:prstGeom prst="rect">
              <a:avLst/>
            </a:prstGeom>
          </p:spPr>
        </p:pic>
      </p:grpSp>
      <p:grpSp>
        <p:nvGrpSpPr>
          <p:cNvPr id="4" name="Group 4"/>
          <p:cNvGrpSpPr/>
          <p:nvPr/>
        </p:nvGrpSpPr>
        <p:grpSpPr>
          <a:xfrm>
            <a:off x="1028700" y="7533277"/>
            <a:ext cx="1727787" cy="1725023"/>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70080D"/>
            </a:solidFill>
          </p:spPr>
        </p:sp>
      </p:grpSp>
      <p:pic>
        <p:nvPicPr>
          <p:cNvPr id="6" name="Picture 6"/>
          <p:cNvPicPr>
            <a:picLocks noChangeAspect="1"/>
          </p:cNvPicPr>
          <p:nvPr/>
        </p:nvPicPr>
        <p:blipFill>
          <a:blip r:embed="rId3"/>
          <a:srcRect/>
          <a:stretch>
            <a:fillRect/>
          </a:stretch>
        </p:blipFill>
        <p:spPr>
          <a:xfrm>
            <a:off x="3581400" y="3761081"/>
            <a:ext cx="10039746" cy="5460213"/>
          </a:xfrm>
          <a:prstGeom prst="rect">
            <a:avLst/>
          </a:prstGeom>
        </p:spPr>
      </p:pic>
      <p:sp>
        <p:nvSpPr>
          <p:cNvPr id="7" name="TextBox 7"/>
          <p:cNvSpPr txBox="1"/>
          <p:nvPr/>
        </p:nvSpPr>
        <p:spPr>
          <a:xfrm>
            <a:off x="1028700" y="1028700"/>
            <a:ext cx="13319867" cy="723900"/>
          </a:xfrm>
          <a:prstGeom prst="rect">
            <a:avLst/>
          </a:prstGeom>
        </p:spPr>
        <p:txBody>
          <a:bodyPr lIns="0" tIns="0" rIns="0" bIns="0" rtlCol="0" anchor="t">
            <a:spAutoFit/>
          </a:bodyPr>
          <a:lstStyle/>
          <a:p>
            <a:pPr>
              <a:lnSpc>
                <a:spcPts val="5759"/>
              </a:lnSpc>
            </a:pPr>
            <a:r>
              <a:rPr lang="en-US" sz="4800" spc="268">
                <a:solidFill>
                  <a:srgbClr val="70080D"/>
                </a:solidFill>
                <a:latin typeface="Racing Sans One"/>
              </a:rPr>
              <a:t>GENERAL SOFTBALL BASICS</a:t>
            </a:r>
          </a:p>
        </p:txBody>
      </p:sp>
      <p:sp>
        <p:nvSpPr>
          <p:cNvPr id="8" name="TextBox 8"/>
          <p:cNvSpPr txBox="1"/>
          <p:nvPr/>
        </p:nvSpPr>
        <p:spPr>
          <a:xfrm>
            <a:off x="1028700" y="2017631"/>
            <a:ext cx="12921290" cy="1462388"/>
          </a:xfrm>
          <a:prstGeom prst="rect">
            <a:avLst/>
          </a:prstGeom>
        </p:spPr>
        <p:txBody>
          <a:bodyPr lIns="0" tIns="0" rIns="0" bIns="0" rtlCol="0" anchor="t">
            <a:spAutoFit/>
          </a:bodyPr>
          <a:lstStyle/>
          <a:p>
            <a:pPr algn="just">
              <a:lnSpc>
                <a:spcPts val="6144"/>
              </a:lnSpc>
            </a:pPr>
            <a:r>
              <a:rPr lang="en-US" sz="3200" spc="224" dirty="0">
                <a:solidFill>
                  <a:srgbClr val="FFFFFF"/>
                </a:solidFill>
                <a:latin typeface="Helveticish"/>
              </a:rPr>
              <a:t>Force play – Step on the base while holding the ball (no tag required)</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690075" y="-546630"/>
            <a:ext cx="5629945" cy="11380259"/>
          </a:xfrm>
          <a:prstGeom prst="rect">
            <a:avLst/>
          </a:prstGeom>
          <a:solidFill>
            <a:srgbClr val="70080D"/>
          </a:solidFill>
        </p:spPr>
      </p:sp>
      <p:sp>
        <p:nvSpPr>
          <p:cNvPr id="3" name="AutoShape 3"/>
          <p:cNvSpPr/>
          <p:nvPr/>
        </p:nvSpPr>
        <p:spPr>
          <a:xfrm>
            <a:off x="13120842" y="-546630"/>
            <a:ext cx="569233" cy="11380259"/>
          </a:xfrm>
          <a:prstGeom prst="rect">
            <a:avLst/>
          </a:prstGeom>
          <a:solidFill>
            <a:srgbClr val="F46819"/>
          </a:solidFill>
        </p:spPr>
      </p:sp>
      <p:grpSp>
        <p:nvGrpSpPr>
          <p:cNvPr id="4" name="Group 4"/>
          <p:cNvGrpSpPr>
            <a:grpSpLocks noChangeAspect="1"/>
          </p:cNvGrpSpPr>
          <p:nvPr/>
        </p:nvGrpSpPr>
        <p:grpSpPr>
          <a:xfrm>
            <a:off x="10621719" y="1028700"/>
            <a:ext cx="8229633" cy="822960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414" r="-25414"/>
              </a:stretch>
            </a:blipFill>
          </p:spPr>
        </p:sp>
      </p:grpSp>
      <p:grpSp>
        <p:nvGrpSpPr>
          <p:cNvPr id="6" name="Group 6"/>
          <p:cNvGrpSpPr/>
          <p:nvPr/>
        </p:nvGrpSpPr>
        <p:grpSpPr>
          <a:xfrm>
            <a:off x="1028700" y="2627891"/>
            <a:ext cx="9428993" cy="5087383"/>
            <a:chOff x="0" y="0"/>
            <a:chExt cx="12571990" cy="6783178"/>
          </a:xfrm>
        </p:grpSpPr>
        <p:sp>
          <p:nvSpPr>
            <p:cNvPr id="7" name="TextBox 7"/>
            <p:cNvSpPr txBox="1"/>
            <p:nvPr/>
          </p:nvSpPr>
          <p:spPr>
            <a:xfrm>
              <a:off x="0" y="0"/>
              <a:ext cx="12571987" cy="2438400"/>
            </a:xfrm>
            <a:prstGeom prst="rect">
              <a:avLst/>
            </a:prstGeom>
          </p:spPr>
          <p:txBody>
            <a:bodyPr lIns="0" tIns="0" rIns="0" bIns="0" rtlCol="0" anchor="t">
              <a:spAutoFit/>
            </a:bodyPr>
            <a:lstStyle/>
            <a:p>
              <a:pPr>
                <a:lnSpc>
                  <a:spcPts val="7200"/>
                </a:lnSpc>
              </a:pPr>
              <a:r>
                <a:rPr lang="en-US" sz="6000" spc="240">
                  <a:solidFill>
                    <a:srgbClr val="70080D"/>
                  </a:solidFill>
                  <a:latin typeface="Racing Sans One"/>
                </a:rPr>
                <a:t>SOFTBALL BASICS - FIELDING</a:t>
              </a:r>
            </a:p>
          </p:txBody>
        </p:sp>
        <p:sp>
          <p:nvSpPr>
            <p:cNvPr id="8" name="TextBox 8"/>
            <p:cNvSpPr txBox="1"/>
            <p:nvPr/>
          </p:nvSpPr>
          <p:spPr>
            <a:xfrm>
              <a:off x="0" y="2746503"/>
              <a:ext cx="12571990" cy="545021"/>
            </a:xfrm>
            <a:prstGeom prst="rect">
              <a:avLst/>
            </a:prstGeom>
          </p:spPr>
          <p:txBody>
            <a:bodyPr lIns="0" tIns="0" rIns="0" bIns="0" rtlCol="0" anchor="t">
              <a:spAutoFit/>
            </a:bodyPr>
            <a:lstStyle/>
            <a:p>
              <a:pPr>
                <a:lnSpc>
                  <a:spcPts val="3360"/>
                </a:lnSpc>
              </a:pPr>
              <a:r>
                <a:rPr lang="en-US" sz="2800" spc="156" dirty="0">
                  <a:solidFill>
                    <a:srgbClr val="F46819"/>
                  </a:solidFill>
                  <a:latin typeface="Helveticish"/>
                </a:rPr>
                <a:t>THE 3 ‘B'S OF FIELDING/DEFENSE</a:t>
              </a:r>
            </a:p>
          </p:txBody>
        </p:sp>
        <p:sp>
          <p:nvSpPr>
            <p:cNvPr id="9" name="TextBox 9"/>
            <p:cNvSpPr txBox="1"/>
            <p:nvPr/>
          </p:nvSpPr>
          <p:spPr>
            <a:xfrm>
              <a:off x="0" y="4135016"/>
              <a:ext cx="12571990" cy="2648162"/>
            </a:xfrm>
            <a:prstGeom prst="rect">
              <a:avLst/>
            </a:prstGeom>
          </p:spPr>
          <p:txBody>
            <a:bodyPr lIns="0" tIns="0" rIns="0" bIns="0" rtlCol="0" anchor="t">
              <a:spAutoFit/>
            </a:bodyPr>
            <a:lstStyle/>
            <a:p>
              <a:pPr marL="462280" lvl="1" indent="-231140">
                <a:lnSpc>
                  <a:spcPts val="5376"/>
                </a:lnSpc>
                <a:buFont typeface="Arial"/>
                <a:buChar char="•"/>
              </a:pPr>
              <a:r>
                <a:rPr lang="en-US" sz="2800" spc="196" dirty="0">
                  <a:solidFill>
                    <a:srgbClr val="111B1E"/>
                  </a:solidFill>
                  <a:latin typeface="Helveticish"/>
                </a:rPr>
                <a:t>Going for the </a:t>
              </a:r>
              <a:r>
                <a:rPr lang="en-US" sz="2800" b="1" spc="196" dirty="0">
                  <a:solidFill>
                    <a:srgbClr val="111B1E"/>
                  </a:solidFill>
                  <a:latin typeface="Helveticish"/>
                </a:rPr>
                <a:t>B</a:t>
              </a:r>
              <a:r>
                <a:rPr lang="en-US" sz="2800" spc="196" dirty="0">
                  <a:solidFill>
                    <a:srgbClr val="111B1E"/>
                  </a:solidFill>
                  <a:latin typeface="Helveticish"/>
                </a:rPr>
                <a:t>all</a:t>
              </a:r>
            </a:p>
            <a:p>
              <a:pPr marL="462280" lvl="1" indent="-231140">
                <a:lnSpc>
                  <a:spcPts val="5376"/>
                </a:lnSpc>
                <a:buFont typeface="Arial"/>
                <a:buChar char="•"/>
              </a:pPr>
              <a:r>
                <a:rPr lang="en-US" sz="2800" spc="196" dirty="0">
                  <a:solidFill>
                    <a:srgbClr val="111B1E"/>
                  </a:solidFill>
                  <a:latin typeface="Helveticish"/>
                </a:rPr>
                <a:t>Covering a </a:t>
              </a:r>
              <a:r>
                <a:rPr lang="en-US" sz="2800" b="1" spc="196" dirty="0">
                  <a:solidFill>
                    <a:srgbClr val="111B1E"/>
                  </a:solidFill>
                  <a:latin typeface="Helveticish"/>
                </a:rPr>
                <a:t>B</a:t>
              </a:r>
              <a:r>
                <a:rPr lang="en-US" sz="2800" spc="196" dirty="0">
                  <a:solidFill>
                    <a:srgbClr val="111B1E"/>
                  </a:solidFill>
                  <a:latin typeface="Helveticish"/>
                </a:rPr>
                <a:t>ase </a:t>
              </a:r>
            </a:p>
            <a:p>
              <a:pPr marL="462280" lvl="1" indent="-231140">
                <a:lnSpc>
                  <a:spcPts val="5376"/>
                </a:lnSpc>
                <a:buFont typeface="Arial"/>
                <a:buChar char="•"/>
              </a:pPr>
              <a:r>
                <a:rPr lang="en-US" sz="2800" b="1" spc="196" dirty="0">
                  <a:solidFill>
                    <a:srgbClr val="111B1E"/>
                  </a:solidFill>
                  <a:latin typeface="Helveticish"/>
                </a:rPr>
                <a:t>B</a:t>
              </a:r>
              <a:r>
                <a:rPr lang="en-US" sz="2800" spc="196" dirty="0">
                  <a:solidFill>
                    <a:srgbClr val="111B1E"/>
                  </a:solidFill>
                  <a:latin typeface="Helveticish"/>
                </a:rPr>
                <a:t>acking up a throw/catch</a:t>
              </a: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690075" y="-546630"/>
            <a:ext cx="5629945" cy="11380259"/>
          </a:xfrm>
          <a:prstGeom prst="rect">
            <a:avLst/>
          </a:prstGeom>
          <a:solidFill>
            <a:srgbClr val="70080D"/>
          </a:solidFill>
        </p:spPr>
      </p:sp>
      <p:sp>
        <p:nvSpPr>
          <p:cNvPr id="3" name="AutoShape 3"/>
          <p:cNvSpPr/>
          <p:nvPr/>
        </p:nvSpPr>
        <p:spPr>
          <a:xfrm>
            <a:off x="13120842" y="-546630"/>
            <a:ext cx="569233" cy="11380259"/>
          </a:xfrm>
          <a:prstGeom prst="rect">
            <a:avLst/>
          </a:prstGeom>
          <a:solidFill>
            <a:srgbClr val="F46819"/>
          </a:solidFill>
        </p:spPr>
      </p:sp>
      <p:grpSp>
        <p:nvGrpSpPr>
          <p:cNvPr id="4" name="Group 4"/>
          <p:cNvGrpSpPr>
            <a:grpSpLocks noChangeAspect="1"/>
          </p:cNvGrpSpPr>
          <p:nvPr/>
        </p:nvGrpSpPr>
        <p:grpSpPr>
          <a:xfrm>
            <a:off x="11397326" y="1334861"/>
            <a:ext cx="7739776" cy="7739745"/>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414" r="-25414"/>
              </a:stretch>
            </a:blipFill>
          </p:spPr>
        </p:sp>
      </p:grpSp>
      <p:sp>
        <p:nvSpPr>
          <p:cNvPr id="6" name="TextBox 6"/>
          <p:cNvSpPr txBox="1"/>
          <p:nvPr/>
        </p:nvSpPr>
        <p:spPr>
          <a:xfrm>
            <a:off x="436789" y="1476375"/>
            <a:ext cx="10960537" cy="8249031"/>
          </a:xfrm>
          <a:prstGeom prst="rect">
            <a:avLst/>
          </a:prstGeom>
        </p:spPr>
        <p:txBody>
          <a:bodyPr lIns="0" tIns="0" rIns="0" bIns="0" rtlCol="0" anchor="t">
            <a:spAutoFit/>
          </a:bodyPr>
          <a:lstStyle/>
          <a:p>
            <a:pPr marL="429260" lvl="1" indent="-214630">
              <a:lnSpc>
                <a:spcPts val="4992"/>
              </a:lnSpc>
              <a:buFont typeface="Arial"/>
              <a:buChar char="•"/>
            </a:pPr>
            <a:r>
              <a:rPr lang="en-US" sz="2600" spc="181">
                <a:solidFill>
                  <a:srgbClr val="111B1E"/>
                </a:solidFill>
                <a:latin typeface="Helveticish"/>
              </a:rPr>
              <a:t>Before the pitch is thrown, know what you are going to do if the ball is hit to you</a:t>
            </a:r>
          </a:p>
          <a:p>
            <a:pPr marL="429260" lvl="1" indent="-214630">
              <a:lnSpc>
                <a:spcPts val="4992"/>
              </a:lnSpc>
              <a:buFont typeface="Arial"/>
              <a:buChar char="•"/>
            </a:pPr>
            <a:r>
              <a:rPr lang="en-US" sz="2600" spc="181">
                <a:solidFill>
                  <a:srgbClr val="111B1E"/>
                </a:solidFill>
                <a:latin typeface="Helveticish"/>
              </a:rPr>
              <a:t>Always know how many outs there are</a:t>
            </a:r>
          </a:p>
          <a:p>
            <a:pPr marL="429260" lvl="1" indent="-214630">
              <a:lnSpc>
                <a:spcPts val="4992"/>
              </a:lnSpc>
              <a:buFont typeface="Arial"/>
              <a:buChar char="•"/>
            </a:pPr>
            <a:r>
              <a:rPr lang="en-US" sz="2600" spc="181">
                <a:solidFill>
                  <a:srgbClr val="111B1E"/>
                </a:solidFill>
                <a:latin typeface="Helveticish"/>
              </a:rPr>
              <a:t>Always be aware of the runners. Don’t assume they will stop because you have the ball</a:t>
            </a:r>
          </a:p>
          <a:p>
            <a:pPr marL="429260" lvl="1" indent="-214630">
              <a:lnSpc>
                <a:spcPts val="4992"/>
              </a:lnSpc>
              <a:buFont typeface="Arial"/>
              <a:buChar char="•"/>
            </a:pPr>
            <a:r>
              <a:rPr lang="en-US" sz="2600" spc="181">
                <a:solidFill>
                  <a:srgbClr val="111B1E"/>
                </a:solidFill>
                <a:latin typeface="Helveticish"/>
              </a:rPr>
              <a:t>Call out where the play is going before the pitch is thrown.</a:t>
            </a:r>
          </a:p>
          <a:p>
            <a:pPr marL="429260" lvl="1" indent="-214630">
              <a:lnSpc>
                <a:spcPts val="4992"/>
              </a:lnSpc>
              <a:buFont typeface="Arial"/>
              <a:buChar char="•"/>
            </a:pPr>
            <a:r>
              <a:rPr lang="en-US" sz="2600" spc="181">
                <a:solidFill>
                  <a:srgbClr val="111B1E"/>
                </a:solidFill>
                <a:latin typeface="Helveticish"/>
              </a:rPr>
              <a:t>Field ground balls with knees bent and glove on the ground</a:t>
            </a:r>
          </a:p>
          <a:p>
            <a:pPr marL="429260" lvl="1" indent="-214630">
              <a:lnSpc>
                <a:spcPts val="4992"/>
              </a:lnSpc>
              <a:buFont typeface="Arial"/>
              <a:buChar char="•"/>
            </a:pPr>
            <a:r>
              <a:rPr lang="en-US" sz="2600" spc="181">
                <a:solidFill>
                  <a:srgbClr val="111B1E"/>
                </a:solidFill>
                <a:latin typeface="Helveticish"/>
              </a:rPr>
              <a:t>Field fly balls by running to the spot where the ball is going to land and catching the ball</a:t>
            </a:r>
          </a:p>
          <a:p>
            <a:pPr marL="429260" lvl="1" indent="-214630">
              <a:lnSpc>
                <a:spcPts val="4992"/>
              </a:lnSpc>
              <a:buFont typeface="Arial"/>
              <a:buChar char="•"/>
            </a:pPr>
            <a:r>
              <a:rPr lang="en-US" sz="2600" spc="181">
                <a:solidFill>
                  <a:srgbClr val="111B1E"/>
                </a:solidFill>
                <a:latin typeface="Helveticish"/>
              </a:rPr>
              <a:t>Don’t throw the ball around. Get the ball into the infield and call time out!</a:t>
            </a:r>
          </a:p>
          <a:p>
            <a:pPr marL="429260" lvl="1" indent="-214630">
              <a:lnSpc>
                <a:spcPts val="4992"/>
              </a:lnSpc>
              <a:buFont typeface="Arial"/>
              <a:buChar char="•"/>
            </a:pPr>
            <a:r>
              <a:rPr lang="en-US" sz="2600" spc="181">
                <a:solidFill>
                  <a:srgbClr val="111B1E"/>
                </a:solidFill>
                <a:latin typeface="Helveticish"/>
              </a:rPr>
              <a:t>All balls are live until time out is called. If the ball gets away from you, hustle after it as fast as you can.</a:t>
            </a:r>
          </a:p>
        </p:txBody>
      </p:sp>
      <p:sp>
        <p:nvSpPr>
          <p:cNvPr id="7" name="TextBox 7"/>
          <p:cNvSpPr txBox="1"/>
          <p:nvPr/>
        </p:nvSpPr>
        <p:spPr>
          <a:xfrm>
            <a:off x="620486" y="265339"/>
            <a:ext cx="11857865" cy="914400"/>
          </a:xfrm>
          <a:prstGeom prst="rect">
            <a:avLst/>
          </a:prstGeom>
        </p:spPr>
        <p:txBody>
          <a:bodyPr lIns="0" tIns="0" rIns="0" bIns="0" rtlCol="0" anchor="t">
            <a:spAutoFit/>
          </a:bodyPr>
          <a:lstStyle/>
          <a:p>
            <a:pPr>
              <a:lnSpc>
                <a:spcPts val="7200"/>
              </a:lnSpc>
            </a:pPr>
            <a:r>
              <a:rPr lang="en-US" sz="6000" spc="240">
                <a:solidFill>
                  <a:srgbClr val="70080D"/>
                </a:solidFill>
                <a:latin typeface="Racing Sans One"/>
              </a:rPr>
              <a:t>SOFTBALL BASICS - FIELDING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3690075" y="-546630"/>
            <a:ext cx="5629945" cy="11380259"/>
          </a:xfrm>
          <a:prstGeom prst="rect">
            <a:avLst/>
          </a:prstGeom>
          <a:solidFill>
            <a:srgbClr val="70080D"/>
          </a:solidFill>
        </p:spPr>
      </p:sp>
      <p:sp>
        <p:nvSpPr>
          <p:cNvPr id="3" name="AutoShape 3"/>
          <p:cNvSpPr/>
          <p:nvPr/>
        </p:nvSpPr>
        <p:spPr>
          <a:xfrm>
            <a:off x="13120842" y="-546630"/>
            <a:ext cx="569233" cy="11380259"/>
          </a:xfrm>
          <a:prstGeom prst="rect">
            <a:avLst/>
          </a:prstGeom>
          <a:solidFill>
            <a:srgbClr val="F46819"/>
          </a:solidFill>
        </p:spPr>
      </p:sp>
      <p:grpSp>
        <p:nvGrpSpPr>
          <p:cNvPr id="4" name="Group 4"/>
          <p:cNvGrpSpPr>
            <a:grpSpLocks noChangeAspect="1"/>
          </p:cNvGrpSpPr>
          <p:nvPr/>
        </p:nvGrpSpPr>
        <p:grpSpPr>
          <a:xfrm>
            <a:off x="10621719" y="1028700"/>
            <a:ext cx="8229633" cy="822960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5414" r="-25414"/>
              </a:stretch>
            </a:blipFill>
          </p:spPr>
        </p:sp>
      </p:grpSp>
      <p:sp>
        <p:nvSpPr>
          <p:cNvPr id="6" name="TextBox 6"/>
          <p:cNvSpPr txBox="1"/>
          <p:nvPr/>
        </p:nvSpPr>
        <p:spPr>
          <a:xfrm>
            <a:off x="477611" y="1183821"/>
            <a:ext cx="11857865" cy="914400"/>
          </a:xfrm>
          <a:prstGeom prst="rect">
            <a:avLst/>
          </a:prstGeom>
        </p:spPr>
        <p:txBody>
          <a:bodyPr lIns="0" tIns="0" rIns="0" bIns="0" rtlCol="0" anchor="t">
            <a:spAutoFit/>
          </a:bodyPr>
          <a:lstStyle/>
          <a:p>
            <a:pPr>
              <a:lnSpc>
                <a:spcPts val="7200"/>
              </a:lnSpc>
            </a:pPr>
            <a:r>
              <a:rPr lang="en-US" sz="6000" spc="240">
                <a:solidFill>
                  <a:srgbClr val="70080D"/>
                </a:solidFill>
                <a:latin typeface="Racing Sans One"/>
              </a:rPr>
              <a:t>SOFTBALL BASICS - FIELDING</a:t>
            </a:r>
          </a:p>
        </p:txBody>
      </p:sp>
      <p:sp>
        <p:nvSpPr>
          <p:cNvPr id="7" name="TextBox 7"/>
          <p:cNvSpPr txBox="1"/>
          <p:nvPr/>
        </p:nvSpPr>
        <p:spPr>
          <a:xfrm>
            <a:off x="477611" y="2561956"/>
            <a:ext cx="10001234" cy="6141105"/>
          </a:xfrm>
          <a:prstGeom prst="rect">
            <a:avLst/>
          </a:prstGeom>
        </p:spPr>
        <p:txBody>
          <a:bodyPr lIns="0" tIns="0" rIns="0" bIns="0" rtlCol="0" anchor="t">
            <a:spAutoFit/>
          </a:bodyPr>
          <a:lstStyle/>
          <a:p>
            <a:pPr marL="462280" lvl="1" indent="-231140">
              <a:lnSpc>
                <a:spcPts val="5376"/>
              </a:lnSpc>
              <a:buFont typeface="Arial"/>
              <a:buChar char="•"/>
            </a:pPr>
            <a:r>
              <a:rPr lang="en-US" sz="2800" spc="196" dirty="0">
                <a:solidFill>
                  <a:srgbClr val="111B1E"/>
                </a:solidFill>
                <a:latin typeface="Helveticish"/>
              </a:rPr>
              <a:t>Remember to “step and throw”. Step towards the target and release an accurate throw. Aim for the receiver’s chest</a:t>
            </a:r>
          </a:p>
          <a:p>
            <a:pPr>
              <a:lnSpc>
                <a:spcPts val="5376"/>
              </a:lnSpc>
            </a:pPr>
            <a:endParaRPr lang="en-US" sz="2800" spc="196" dirty="0">
              <a:solidFill>
                <a:srgbClr val="111B1E"/>
              </a:solidFill>
              <a:latin typeface="Helveticish"/>
            </a:endParaRPr>
          </a:p>
          <a:p>
            <a:pPr marL="462280" lvl="1" indent="-231140">
              <a:lnSpc>
                <a:spcPts val="5376"/>
              </a:lnSpc>
              <a:buFont typeface="Arial"/>
              <a:buChar char="•"/>
            </a:pPr>
            <a:r>
              <a:rPr lang="en-US" sz="2800" spc="196" dirty="0">
                <a:solidFill>
                  <a:srgbClr val="111B1E"/>
                </a:solidFill>
                <a:latin typeface="Helveticish"/>
              </a:rPr>
              <a:t>Call loudly for all pop-ups and fly balls! Yell “I got it!” loudly. In the infield the shortstop has priority, in the outfield, the center fielder has priority (if they call for it, let them catch it and move to a position to back them up in case the drop it)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11B1E"/>
        </a:solidFill>
        <a:effectLst/>
      </p:bgPr>
    </p:bg>
    <p:spTree>
      <p:nvGrpSpPr>
        <p:cNvPr id="1" name=""/>
        <p:cNvGrpSpPr/>
        <p:nvPr/>
      </p:nvGrpSpPr>
      <p:grpSpPr>
        <a:xfrm>
          <a:off x="0" y="0"/>
          <a:ext cx="0" cy="0"/>
          <a:chOff x="0" y="0"/>
          <a:chExt cx="0" cy="0"/>
        </a:xfrm>
      </p:grpSpPr>
      <p:grpSp>
        <p:nvGrpSpPr>
          <p:cNvPr id="2" name="Group 2"/>
          <p:cNvGrpSpPr/>
          <p:nvPr/>
        </p:nvGrpSpPr>
        <p:grpSpPr>
          <a:xfrm>
            <a:off x="9717475" y="-444795"/>
            <a:ext cx="9095786" cy="11176590"/>
            <a:chOff x="0" y="0"/>
            <a:chExt cx="12127714" cy="14902121"/>
          </a:xfrm>
        </p:grpSpPr>
        <p:pic>
          <p:nvPicPr>
            <p:cNvPr id="3" name="Picture 3"/>
            <p:cNvPicPr>
              <a:picLocks noChangeAspect="1"/>
            </p:cNvPicPr>
            <p:nvPr/>
          </p:nvPicPr>
          <p:blipFill>
            <a:blip r:embed="rId2"/>
            <a:srcRect l="22923" r="22923"/>
            <a:stretch>
              <a:fillRect/>
            </a:stretch>
          </p:blipFill>
          <p:spPr>
            <a:xfrm>
              <a:off x="0" y="0"/>
              <a:ext cx="12127714" cy="14902121"/>
            </a:xfrm>
            <a:prstGeom prst="rect">
              <a:avLst/>
            </a:prstGeom>
          </p:spPr>
        </p:pic>
      </p:grpSp>
      <p:sp>
        <p:nvSpPr>
          <p:cNvPr id="4" name="AutoShape 4"/>
          <p:cNvSpPr/>
          <p:nvPr/>
        </p:nvSpPr>
        <p:spPr>
          <a:xfrm>
            <a:off x="-698469" y="1028700"/>
            <a:ext cx="11428691" cy="8229600"/>
          </a:xfrm>
          <a:prstGeom prst="rect">
            <a:avLst/>
          </a:prstGeom>
          <a:solidFill>
            <a:srgbClr val="F46819"/>
          </a:solidFill>
        </p:spPr>
      </p:sp>
      <p:sp>
        <p:nvSpPr>
          <p:cNvPr id="5" name="TextBox 5"/>
          <p:cNvSpPr txBox="1"/>
          <p:nvPr/>
        </p:nvSpPr>
        <p:spPr>
          <a:xfrm>
            <a:off x="1028700" y="1522177"/>
            <a:ext cx="8688775" cy="914400"/>
          </a:xfrm>
          <a:prstGeom prst="rect">
            <a:avLst/>
          </a:prstGeom>
        </p:spPr>
        <p:txBody>
          <a:bodyPr lIns="0" tIns="0" rIns="0" bIns="0" rtlCol="0" anchor="t">
            <a:spAutoFit/>
          </a:bodyPr>
          <a:lstStyle/>
          <a:p>
            <a:pPr>
              <a:lnSpc>
                <a:spcPts val="7200"/>
              </a:lnSpc>
            </a:pPr>
            <a:r>
              <a:rPr lang="en-US" sz="6000" spc="240">
                <a:solidFill>
                  <a:srgbClr val="FFFFFF"/>
                </a:solidFill>
                <a:latin typeface="Racing Sans One"/>
              </a:rPr>
              <a:t>TEAM CALENDAR</a:t>
            </a:r>
          </a:p>
        </p:txBody>
      </p:sp>
      <p:sp>
        <p:nvSpPr>
          <p:cNvPr id="6" name="TextBox 6"/>
          <p:cNvSpPr txBox="1"/>
          <p:nvPr/>
        </p:nvSpPr>
        <p:spPr>
          <a:xfrm>
            <a:off x="1028700" y="2695004"/>
            <a:ext cx="7583009" cy="4756110"/>
          </a:xfrm>
          <a:prstGeom prst="rect">
            <a:avLst/>
          </a:prstGeom>
        </p:spPr>
        <p:txBody>
          <a:bodyPr lIns="0" tIns="0" rIns="0" bIns="0" rtlCol="0" anchor="t">
            <a:spAutoFit/>
          </a:bodyPr>
          <a:lstStyle/>
          <a:p>
            <a:pPr>
              <a:lnSpc>
                <a:spcPts val="5376"/>
              </a:lnSpc>
            </a:pPr>
            <a:r>
              <a:rPr lang="en-US" sz="2800" spc="196" dirty="0">
                <a:solidFill>
                  <a:srgbClr val="FFFFFF"/>
                </a:solidFill>
                <a:latin typeface="Helveticish"/>
              </a:rPr>
              <a:t>SEASON STARTS April 19TH</a:t>
            </a:r>
          </a:p>
          <a:p>
            <a:pPr>
              <a:lnSpc>
                <a:spcPts val="5376"/>
              </a:lnSpc>
            </a:pPr>
            <a:r>
              <a:rPr lang="en-US" sz="2800" spc="196" dirty="0">
                <a:solidFill>
                  <a:srgbClr val="FFFFFF"/>
                </a:solidFill>
                <a:latin typeface="Helveticish"/>
              </a:rPr>
              <a:t>8 GAME REGULAR SEASON</a:t>
            </a:r>
          </a:p>
          <a:p>
            <a:pPr>
              <a:lnSpc>
                <a:spcPts val="5376"/>
              </a:lnSpc>
            </a:pPr>
            <a:r>
              <a:rPr lang="en-US" sz="2800" spc="196" dirty="0">
                <a:solidFill>
                  <a:srgbClr val="FFFFFF"/>
                </a:solidFill>
                <a:latin typeface="Helveticish"/>
              </a:rPr>
              <a:t>TOP 4 TEAMS IN DIVISION A MAKE PLAYOFFS SEASON WILL PROBABLY EXTEND INTO JUNE</a:t>
            </a:r>
          </a:p>
          <a:p>
            <a:pPr>
              <a:lnSpc>
                <a:spcPts val="5376"/>
              </a:lnSpc>
            </a:pPr>
            <a:r>
              <a:rPr lang="en-US" sz="2800" spc="196" dirty="0">
                <a:solidFill>
                  <a:srgbClr val="FFFFFF"/>
                </a:solidFill>
                <a:latin typeface="Helveticish"/>
              </a:rPr>
              <a:t>SEASON WILL NOT INTERFERE WITH PROM/SENIOR TRIP</a:t>
            </a:r>
          </a:p>
        </p:txBody>
      </p:sp>
      <p:grpSp>
        <p:nvGrpSpPr>
          <p:cNvPr id="7" name="Group 7"/>
          <p:cNvGrpSpPr/>
          <p:nvPr/>
        </p:nvGrpSpPr>
        <p:grpSpPr>
          <a:xfrm rot="-5400000">
            <a:off x="8610600" y="7209207"/>
            <a:ext cx="1385907" cy="1383689"/>
            <a:chOff x="0" y="0"/>
            <a:chExt cx="6350000" cy="6339840"/>
          </a:xfrm>
        </p:grpSpPr>
        <p:sp>
          <p:nvSpPr>
            <p:cNvPr id="8" name="Freeform 8"/>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70080D"/>
            </a:solidFill>
          </p:spPr>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0080D"/>
        </a:solidFill>
        <a:effectLst/>
      </p:bgPr>
    </p:bg>
    <p:spTree>
      <p:nvGrpSpPr>
        <p:cNvPr id="1" name=""/>
        <p:cNvGrpSpPr/>
        <p:nvPr/>
      </p:nvGrpSpPr>
      <p:grpSpPr>
        <a:xfrm>
          <a:off x="0" y="0"/>
          <a:ext cx="0" cy="0"/>
          <a:chOff x="0" y="0"/>
          <a:chExt cx="0" cy="0"/>
        </a:xfrm>
      </p:grpSpPr>
      <p:sp>
        <p:nvSpPr>
          <p:cNvPr id="2" name="TextBox 2"/>
          <p:cNvSpPr txBox="1"/>
          <p:nvPr/>
        </p:nvSpPr>
        <p:spPr>
          <a:xfrm>
            <a:off x="1728852" y="571500"/>
            <a:ext cx="13473673" cy="914400"/>
          </a:xfrm>
          <a:prstGeom prst="rect">
            <a:avLst/>
          </a:prstGeom>
        </p:spPr>
        <p:txBody>
          <a:bodyPr lIns="0" tIns="0" rIns="0" bIns="0" rtlCol="0" anchor="t">
            <a:spAutoFit/>
          </a:bodyPr>
          <a:lstStyle/>
          <a:p>
            <a:pPr>
              <a:lnSpc>
                <a:spcPts val="7200"/>
              </a:lnSpc>
            </a:pPr>
            <a:r>
              <a:rPr lang="en-US" sz="6000" spc="240">
                <a:solidFill>
                  <a:srgbClr val="FFFFFF"/>
                </a:solidFill>
                <a:latin typeface="Racing Sans One"/>
              </a:rPr>
              <a:t>SOFTBALL BASICS - BASERUNNING</a:t>
            </a:r>
          </a:p>
        </p:txBody>
      </p:sp>
      <p:sp>
        <p:nvSpPr>
          <p:cNvPr id="3" name="TextBox 3"/>
          <p:cNvSpPr txBox="1"/>
          <p:nvPr/>
        </p:nvSpPr>
        <p:spPr>
          <a:xfrm>
            <a:off x="1892132" y="2018728"/>
            <a:ext cx="13473679" cy="6039993"/>
          </a:xfrm>
          <a:prstGeom prst="rect">
            <a:avLst/>
          </a:prstGeom>
        </p:spPr>
        <p:txBody>
          <a:bodyPr lIns="0" tIns="0" rIns="0" bIns="0" rtlCol="0" anchor="t">
            <a:spAutoFit/>
          </a:bodyPr>
          <a:lstStyle/>
          <a:p>
            <a:pPr marL="462280" lvl="1" indent="-231140">
              <a:lnSpc>
                <a:spcPts val="5376"/>
              </a:lnSpc>
              <a:buFont typeface="Arial"/>
              <a:buChar char="•"/>
            </a:pPr>
            <a:r>
              <a:rPr lang="en-US" sz="2800" spc="196">
                <a:solidFill>
                  <a:srgbClr val="FFFFFF"/>
                </a:solidFill>
                <a:latin typeface="Helveticish"/>
              </a:rPr>
              <a:t>Run hard to first base at all times (outside base)</a:t>
            </a:r>
          </a:p>
          <a:p>
            <a:pPr marL="462280" lvl="1" indent="-231140">
              <a:lnSpc>
                <a:spcPts val="5376"/>
              </a:lnSpc>
              <a:buFont typeface="Arial"/>
              <a:buChar char="•"/>
            </a:pPr>
            <a:r>
              <a:rPr lang="en-US" sz="2800" spc="196">
                <a:solidFill>
                  <a:srgbClr val="FFFFFF"/>
                </a:solidFill>
                <a:latin typeface="Helveticish"/>
              </a:rPr>
              <a:t>Assume all balls are FAIR until the umpire says foul </a:t>
            </a:r>
          </a:p>
          <a:p>
            <a:pPr marL="462280" lvl="1" indent="-231140">
              <a:lnSpc>
                <a:spcPts val="5376"/>
              </a:lnSpc>
              <a:buFont typeface="Arial"/>
              <a:buChar char="•"/>
            </a:pPr>
            <a:r>
              <a:rPr lang="en-US" sz="2800" spc="196">
                <a:solidFill>
                  <a:srgbClr val="FFFFFF"/>
                </a:solidFill>
                <a:latin typeface="Helveticish"/>
              </a:rPr>
              <a:t>Run through first base if the play is at first</a:t>
            </a:r>
          </a:p>
          <a:p>
            <a:pPr marL="462280" lvl="1" indent="-231140">
              <a:lnSpc>
                <a:spcPts val="5376"/>
              </a:lnSpc>
              <a:buFont typeface="Arial"/>
              <a:buChar char="•"/>
            </a:pPr>
            <a:r>
              <a:rPr lang="en-US" sz="2800" spc="196">
                <a:solidFill>
                  <a:srgbClr val="FFFFFF"/>
                </a:solidFill>
                <a:latin typeface="Helveticish"/>
              </a:rPr>
              <a:t>Turn to the right after running through first base</a:t>
            </a:r>
          </a:p>
          <a:p>
            <a:pPr marL="462280" lvl="1" indent="-231140">
              <a:lnSpc>
                <a:spcPts val="5376"/>
              </a:lnSpc>
              <a:buFont typeface="Arial"/>
              <a:buChar char="•"/>
            </a:pPr>
            <a:r>
              <a:rPr lang="en-US" sz="2800" spc="196">
                <a:solidFill>
                  <a:srgbClr val="FFFFFF"/>
                </a:solidFill>
                <a:latin typeface="Helveticish"/>
              </a:rPr>
              <a:t>If you get a hit, look at 1B coach when you are halfway down the line for signal on whether to go to second or stay at first</a:t>
            </a:r>
          </a:p>
          <a:p>
            <a:pPr marL="462280" lvl="1" indent="-231140">
              <a:lnSpc>
                <a:spcPts val="5376"/>
              </a:lnSpc>
              <a:buFont typeface="Arial"/>
              <a:buChar char="•"/>
            </a:pPr>
            <a:r>
              <a:rPr lang="en-US" sz="2800" spc="196">
                <a:solidFill>
                  <a:srgbClr val="FFFFFF"/>
                </a:solidFill>
                <a:latin typeface="Helveticish"/>
              </a:rPr>
              <a:t>Trail runner cannot touch or pass lead runner</a:t>
            </a:r>
          </a:p>
          <a:p>
            <a:pPr marL="462280" lvl="1" indent="-231140">
              <a:lnSpc>
                <a:spcPts val="5376"/>
              </a:lnSpc>
              <a:buFont typeface="Arial"/>
              <a:buChar char="•"/>
            </a:pPr>
            <a:r>
              <a:rPr lang="en-US" sz="2800" spc="196">
                <a:solidFill>
                  <a:srgbClr val="FFFFFF"/>
                </a:solidFill>
                <a:latin typeface="Helveticish"/>
              </a:rPr>
              <a:t>If a batted ball hits a runner, the runner is out unless the runner is in foul territory</a:t>
            </a:r>
          </a:p>
        </p:txBody>
      </p:sp>
      <p:sp>
        <p:nvSpPr>
          <p:cNvPr id="4" name="AutoShape 4"/>
          <p:cNvSpPr/>
          <p:nvPr/>
        </p:nvSpPr>
        <p:spPr>
          <a:xfrm>
            <a:off x="-394791" y="-489690"/>
            <a:ext cx="1027719" cy="11266380"/>
          </a:xfrm>
          <a:prstGeom prst="rect">
            <a:avLst/>
          </a:prstGeom>
          <a:solidFill>
            <a:srgbClr val="F46819"/>
          </a:solid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0080D"/>
        </a:solidFill>
        <a:effectLst/>
      </p:bgPr>
    </p:bg>
    <p:spTree>
      <p:nvGrpSpPr>
        <p:cNvPr id="1" name=""/>
        <p:cNvGrpSpPr/>
        <p:nvPr/>
      </p:nvGrpSpPr>
      <p:grpSpPr>
        <a:xfrm>
          <a:off x="0" y="0"/>
          <a:ext cx="0" cy="0"/>
          <a:chOff x="0" y="0"/>
          <a:chExt cx="0" cy="0"/>
        </a:xfrm>
      </p:grpSpPr>
      <p:sp>
        <p:nvSpPr>
          <p:cNvPr id="2" name="TextBox 2"/>
          <p:cNvSpPr txBox="1"/>
          <p:nvPr/>
        </p:nvSpPr>
        <p:spPr>
          <a:xfrm>
            <a:off x="1728852" y="571500"/>
            <a:ext cx="13473673" cy="914400"/>
          </a:xfrm>
          <a:prstGeom prst="rect">
            <a:avLst/>
          </a:prstGeom>
        </p:spPr>
        <p:txBody>
          <a:bodyPr lIns="0" tIns="0" rIns="0" bIns="0" rtlCol="0" anchor="t">
            <a:spAutoFit/>
          </a:bodyPr>
          <a:lstStyle/>
          <a:p>
            <a:pPr>
              <a:lnSpc>
                <a:spcPts val="7200"/>
              </a:lnSpc>
            </a:pPr>
            <a:r>
              <a:rPr lang="en-US" sz="6000" spc="240">
                <a:solidFill>
                  <a:srgbClr val="FFFFFF"/>
                </a:solidFill>
                <a:latin typeface="Racing Sans One"/>
              </a:rPr>
              <a:t>SOFTBALL BASICS - BASERUNNING</a:t>
            </a:r>
          </a:p>
        </p:txBody>
      </p:sp>
      <p:sp>
        <p:nvSpPr>
          <p:cNvPr id="3" name="TextBox 3"/>
          <p:cNvSpPr txBox="1"/>
          <p:nvPr/>
        </p:nvSpPr>
        <p:spPr>
          <a:xfrm>
            <a:off x="1973775" y="2018729"/>
            <a:ext cx="13473679" cy="6141105"/>
          </a:xfrm>
          <a:prstGeom prst="rect">
            <a:avLst/>
          </a:prstGeom>
        </p:spPr>
        <p:txBody>
          <a:bodyPr lIns="0" tIns="0" rIns="0" bIns="0" rtlCol="0" anchor="t">
            <a:spAutoFit/>
          </a:bodyPr>
          <a:lstStyle/>
          <a:p>
            <a:pPr marL="462280" lvl="1" indent="-231140">
              <a:lnSpc>
                <a:spcPts val="5376"/>
              </a:lnSpc>
              <a:buFont typeface="Arial"/>
              <a:buChar char="•"/>
            </a:pPr>
            <a:r>
              <a:rPr lang="en-US" sz="2800" spc="196" dirty="0">
                <a:solidFill>
                  <a:srgbClr val="FFFFFF"/>
                </a:solidFill>
                <a:latin typeface="Helveticish"/>
              </a:rPr>
              <a:t>Pay attention to the verbal and hand instructions of the 1st base and 3rd base coaches!</a:t>
            </a:r>
          </a:p>
          <a:p>
            <a:pPr marL="924560" lvl="2" indent="-308187">
              <a:lnSpc>
                <a:spcPts val="5376"/>
              </a:lnSpc>
              <a:buFont typeface="Arial"/>
              <a:buChar char="⚬"/>
            </a:pPr>
            <a:r>
              <a:rPr lang="en-US" sz="2800" spc="196" dirty="0">
                <a:solidFill>
                  <a:srgbClr val="FFFFFF"/>
                </a:solidFill>
                <a:latin typeface="Helveticish"/>
              </a:rPr>
              <a:t>“</a:t>
            </a:r>
            <a:r>
              <a:rPr lang="en-US" sz="2800" spc="196" dirty="0">
                <a:solidFill>
                  <a:srgbClr val="FFFF00"/>
                </a:solidFill>
                <a:latin typeface="Helveticish"/>
              </a:rPr>
              <a:t>Back</a:t>
            </a:r>
            <a:r>
              <a:rPr lang="en-US" sz="2800" spc="196" dirty="0">
                <a:solidFill>
                  <a:srgbClr val="FFFFFF"/>
                </a:solidFill>
                <a:latin typeface="Helveticish"/>
              </a:rPr>
              <a:t>” – back to the base</a:t>
            </a:r>
          </a:p>
          <a:p>
            <a:pPr marL="924560" lvl="2" indent="-308187">
              <a:lnSpc>
                <a:spcPts val="5376"/>
              </a:lnSpc>
              <a:buFont typeface="Arial"/>
              <a:buChar char="⚬"/>
            </a:pPr>
            <a:r>
              <a:rPr lang="en-US" sz="2800" spc="196" dirty="0">
                <a:solidFill>
                  <a:srgbClr val="FFFFFF"/>
                </a:solidFill>
                <a:latin typeface="Helveticish"/>
              </a:rPr>
              <a:t>“</a:t>
            </a:r>
            <a:r>
              <a:rPr lang="en-US" sz="2800" spc="196" dirty="0">
                <a:solidFill>
                  <a:srgbClr val="FFFF00"/>
                </a:solidFill>
                <a:latin typeface="Helveticish"/>
              </a:rPr>
              <a:t>Go</a:t>
            </a:r>
            <a:r>
              <a:rPr lang="en-US" sz="2800" spc="196" dirty="0">
                <a:solidFill>
                  <a:srgbClr val="FFFFFF"/>
                </a:solidFill>
                <a:latin typeface="Helveticish"/>
              </a:rPr>
              <a:t>” – run to the next base</a:t>
            </a:r>
          </a:p>
          <a:p>
            <a:pPr marL="924560" lvl="2" indent="-308187">
              <a:lnSpc>
                <a:spcPts val="5376"/>
              </a:lnSpc>
              <a:buFont typeface="Arial"/>
              <a:buChar char="⚬"/>
            </a:pPr>
            <a:r>
              <a:rPr lang="en-US" sz="2800" spc="196" dirty="0">
                <a:solidFill>
                  <a:srgbClr val="FFFFFF"/>
                </a:solidFill>
                <a:latin typeface="Helveticish"/>
              </a:rPr>
              <a:t>“</a:t>
            </a:r>
            <a:r>
              <a:rPr lang="en-US" sz="2800" spc="196" dirty="0">
                <a:solidFill>
                  <a:srgbClr val="FFFF00"/>
                </a:solidFill>
                <a:latin typeface="Helveticish"/>
              </a:rPr>
              <a:t>Half</a:t>
            </a:r>
            <a:r>
              <a:rPr lang="en-US" sz="2800" spc="196" dirty="0">
                <a:solidFill>
                  <a:srgbClr val="FFFFFF"/>
                </a:solidFill>
                <a:latin typeface="Helveticish"/>
              </a:rPr>
              <a:t>” – Go half way in case the ball is dropped, but be prepared to go back in case it is caught</a:t>
            </a:r>
          </a:p>
          <a:p>
            <a:pPr marL="924560" lvl="2" indent="-308187">
              <a:lnSpc>
                <a:spcPts val="5376"/>
              </a:lnSpc>
              <a:buFont typeface="Arial"/>
              <a:buChar char="⚬"/>
            </a:pPr>
            <a:r>
              <a:rPr lang="en-US" sz="2800" spc="196" dirty="0">
                <a:solidFill>
                  <a:srgbClr val="FFFF00"/>
                </a:solidFill>
                <a:latin typeface="Helveticish"/>
              </a:rPr>
              <a:t>Hands up </a:t>
            </a:r>
            <a:r>
              <a:rPr lang="en-US" sz="2800" spc="196" dirty="0">
                <a:solidFill>
                  <a:srgbClr val="FFFFFF"/>
                </a:solidFill>
                <a:latin typeface="Helveticish"/>
              </a:rPr>
              <a:t>– Stop!</a:t>
            </a:r>
          </a:p>
          <a:p>
            <a:pPr marL="924560" lvl="2" indent="-308187">
              <a:lnSpc>
                <a:spcPts val="5376"/>
              </a:lnSpc>
              <a:buFont typeface="Arial"/>
              <a:buChar char="⚬"/>
            </a:pPr>
            <a:r>
              <a:rPr lang="en-US" sz="2800" spc="196" dirty="0">
                <a:solidFill>
                  <a:srgbClr val="FFFF00"/>
                </a:solidFill>
                <a:latin typeface="Helveticish"/>
              </a:rPr>
              <a:t>Winding arms </a:t>
            </a:r>
            <a:r>
              <a:rPr lang="en-US" sz="2800" spc="196" dirty="0">
                <a:solidFill>
                  <a:srgbClr val="FFFFFF"/>
                </a:solidFill>
                <a:latin typeface="Helveticish"/>
              </a:rPr>
              <a:t>– Go!</a:t>
            </a:r>
          </a:p>
          <a:p>
            <a:pPr marL="924560" lvl="2" indent="-308187">
              <a:lnSpc>
                <a:spcPts val="5376"/>
              </a:lnSpc>
              <a:buFont typeface="Arial"/>
              <a:buChar char="⚬"/>
            </a:pPr>
            <a:r>
              <a:rPr lang="en-US" sz="2800" spc="196" dirty="0">
                <a:solidFill>
                  <a:srgbClr val="FFFF00"/>
                </a:solidFill>
                <a:latin typeface="Helveticish"/>
              </a:rPr>
              <a:t>Waving arms downward </a:t>
            </a:r>
            <a:r>
              <a:rPr lang="en-US" sz="2800" spc="196" dirty="0">
                <a:solidFill>
                  <a:srgbClr val="FFFFFF"/>
                </a:solidFill>
                <a:latin typeface="Helveticish"/>
              </a:rPr>
              <a:t>– Slide! (feet first only!)</a:t>
            </a:r>
          </a:p>
        </p:txBody>
      </p:sp>
      <p:sp>
        <p:nvSpPr>
          <p:cNvPr id="4" name="AutoShape 4"/>
          <p:cNvSpPr/>
          <p:nvPr/>
        </p:nvSpPr>
        <p:spPr>
          <a:xfrm>
            <a:off x="-394791" y="-489690"/>
            <a:ext cx="1027719" cy="11266380"/>
          </a:xfrm>
          <a:prstGeom prst="rect">
            <a:avLst/>
          </a:prstGeom>
          <a:solidFill>
            <a:srgbClr val="F46819"/>
          </a:solid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0080D"/>
        </a:solidFill>
        <a:effectLst/>
      </p:bgPr>
    </p:bg>
    <p:spTree>
      <p:nvGrpSpPr>
        <p:cNvPr id="1" name=""/>
        <p:cNvGrpSpPr/>
        <p:nvPr/>
      </p:nvGrpSpPr>
      <p:grpSpPr>
        <a:xfrm>
          <a:off x="0" y="0"/>
          <a:ext cx="0" cy="0"/>
          <a:chOff x="0" y="0"/>
          <a:chExt cx="0" cy="0"/>
        </a:xfrm>
      </p:grpSpPr>
      <p:sp>
        <p:nvSpPr>
          <p:cNvPr id="2" name="TextBox 2"/>
          <p:cNvSpPr txBox="1"/>
          <p:nvPr/>
        </p:nvSpPr>
        <p:spPr>
          <a:xfrm>
            <a:off x="1728852" y="571500"/>
            <a:ext cx="13473673" cy="914400"/>
          </a:xfrm>
          <a:prstGeom prst="rect">
            <a:avLst/>
          </a:prstGeom>
        </p:spPr>
        <p:txBody>
          <a:bodyPr lIns="0" tIns="0" rIns="0" bIns="0" rtlCol="0" anchor="t">
            <a:spAutoFit/>
          </a:bodyPr>
          <a:lstStyle/>
          <a:p>
            <a:pPr>
              <a:lnSpc>
                <a:spcPts val="7200"/>
              </a:lnSpc>
            </a:pPr>
            <a:r>
              <a:rPr lang="en-US" sz="6000" spc="240">
                <a:solidFill>
                  <a:srgbClr val="FFFFFF"/>
                </a:solidFill>
                <a:latin typeface="Racing Sans One"/>
              </a:rPr>
              <a:t>SOFTBALL BASICS - BASERUNNING</a:t>
            </a:r>
          </a:p>
        </p:txBody>
      </p:sp>
      <p:sp>
        <p:nvSpPr>
          <p:cNvPr id="3" name="TextBox 3"/>
          <p:cNvSpPr txBox="1"/>
          <p:nvPr/>
        </p:nvSpPr>
        <p:spPr>
          <a:xfrm>
            <a:off x="1871721" y="2202425"/>
            <a:ext cx="13473679" cy="6039993"/>
          </a:xfrm>
          <a:prstGeom prst="rect">
            <a:avLst/>
          </a:prstGeom>
        </p:spPr>
        <p:txBody>
          <a:bodyPr lIns="0" tIns="0" rIns="0" bIns="0" rtlCol="0" anchor="t">
            <a:spAutoFit/>
          </a:bodyPr>
          <a:lstStyle/>
          <a:p>
            <a:pPr marL="462280" lvl="1" indent="-231140">
              <a:lnSpc>
                <a:spcPts val="5376"/>
              </a:lnSpc>
              <a:buFont typeface="Arial"/>
              <a:buChar char="•"/>
            </a:pPr>
            <a:r>
              <a:rPr lang="en-US" sz="2800" spc="196">
                <a:solidFill>
                  <a:srgbClr val="FFFFFF"/>
                </a:solidFill>
                <a:latin typeface="Helveticish"/>
              </a:rPr>
              <a:t>Only take lead after ball is released by pitcher (strictly enforced)</a:t>
            </a:r>
          </a:p>
          <a:p>
            <a:pPr>
              <a:lnSpc>
                <a:spcPts val="5376"/>
              </a:lnSpc>
            </a:pPr>
            <a:endParaRPr lang="en-US" sz="2800" spc="196">
              <a:solidFill>
                <a:srgbClr val="FFFFFF"/>
              </a:solidFill>
              <a:latin typeface="Helveticish"/>
            </a:endParaRPr>
          </a:p>
          <a:p>
            <a:pPr marL="462280" lvl="1" indent="-231140">
              <a:lnSpc>
                <a:spcPts val="5376"/>
              </a:lnSpc>
              <a:buFont typeface="Arial"/>
              <a:buChar char="•"/>
            </a:pPr>
            <a:r>
              <a:rPr lang="en-US" sz="2800" spc="196">
                <a:solidFill>
                  <a:srgbClr val="FFFFFF"/>
                </a:solidFill>
                <a:latin typeface="Helveticish"/>
              </a:rPr>
              <a:t>Stealing is allowed after pitcher releases ball, ball gets away from catcher, or pitcher drops return throw</a:t>
            </a:r>
          </a:p>
          <a:p>
            <a:pPr>
              <a:lnSpc>
                <a:spcPts val="5376"/>
              </a:lnSpc>
            </a:pPr>
            <a:endParaRPr lang="en-US" sz="2800" spc="196">
              <a:solidFill>
                <a:srgbClr val="FFFFFF"/>
              </a:solidFill>
              <a:latin typeface="Helveticish"/>
            </a:endParaRPr>
          </a:p>
          <a:p>
            <a:pPr marL="462280" lvl="1" indent="-231140">
              <a:lnSpc>
                <a:spcPts val="5376"/>
              </a:lnSpc>
              <a:buFont typeface="Arial"/>
              <a:buChar char="•"/>
            </a:pPr>
            <a:r>
              <a:rPr lang="en-US" sz="2800" spc="196">
                <a:solidFill>
                  <a:srgbClr val="FFFFFF"/>
                </a:solidFill>
                <a:latin typeface="Helveticish"/>
              </a:rPr>
              <a:t>Look at Coach for bunt sign to know if batter is bunting</a:t>
            </a:r>
          </a:p>
          <a:p>
            <a:pPr>
              <a:lnSpc>
                <a:spcPts val="5376"/>
              </a:lnSpc>
            </a:pPr>
            <a:endParaRPr lang="en-US" sz="2800" spc="196">
              <a:solidFill>
                <a:srgbClr val="FFFFFF"/>
              </a:solidFill>
              <a:latin typeface="Helveticish"/>
            </a:endParaRPr>
          </a:p>
          <a:p>
            <a:pPr marL="462280" lvl="1" indent="-231140">
              <a:lnSpc>
                <a:spcPts val="5376"/>
              </a:lnSpc>
              <a:buFont typeface="Arial"/>
              <a:buChar char="•"/>
            </a:pPr>
            <a:r>
              <a:rPr lang="en-US" sz="2800" spc="196">
                <a:solidFill>
                  <a:srgbClr val="FFFFFF"/>
                </a:solidFill>
                <a:latin typeface="Helveticish"/>
              </a:rPr>
              <a:t>You MUST slide at bases to avoid collisions with the fielders (except diving back to first)</a:t>
            </a:r>
          </a:p>
        </p:txBody>
      </p:sp>
      <p:sp>
        <p:nvSpPr>
          <p:cNvPr id="4" name="AutoShape 4"/>
          <p:cNvSpPr/>
          <p:nvPr/>
        </p:nvSpPr>
        <p:spPr>
          <a:xfrm>
            <a:off x="-394791" y="-489690"/>
            <a:ext cx="1027719" cy="11266380"/>
          </a:xfrm>
          <a:prstGeom prst="rect">
            <a:avLst/>
          </a:prstGeom>
          <a:solidFill>
            <a:srgbClr val="F46819"/>
          </a:solidFill>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0080D"/>
        </a:solidFill>
        <a:effectLst/>
      </p:bgPr>
    </p:bg>
    <p:spTree>
      <p:nvGrpSpPr>
        <p:cNvPr id="1" name=""/>
        <p:cNvGrpSpPr/>
        <p:nvPr/>
      </p:nvGrpSpPr>
      <p:grpSpPr>
        <a:xfrm>
          <a:off x="0" y="0"/>
          <a:ext cx="0" cy="0"/>
          <a:chOff x="0" y="0"/>
          <a:chExt cx="0" cy="0"/>
        </a:xfrm>
      </p:grpSpPr>
      <p:sp>
        <p:nvSpPr>
          <p:cNvPr id="2" name="TextBox 2"/>
          <p:cNvSpPr txBox="1"/>
          <p:nvPr/>
        </p:nvSpPr>
        <p:spPr>
          <a:xfrm>
            <a:off x="1728852" y="571500"/>
            <a:ext cx="13473673" cy="914400"/>
          </a:xfrm>
          <a:prstGeom prst="rect">
            <a:avLst/>
          </a:prstGeom>
        </p:spPr>
        <p:txBody>
          <a:bodyPr lIns="0" tIns="0" rIns="0" bIns="0" rtlCol="0" anchor="t">
            <a:spAutoFit/>
          </a:bodyPr>
          <a:lstStyle/>
          <a:p>
            <a:pPr>
              <a:lnSpc>
                <a:spcPts val="7200"/>
              </a:lnSpc>
            </a:pPr>
            <a:r>
              <a:rPr lang="en-US" sz="6000" spc="240">
                <a:solidFill>
                  <a:srgbClr val="FFFFFF"/>
                </a:solidFill>
                <a:latin typeface="Racing Sans One"/>
              </a:rPr>
              <a:t>SOFTBALL BASICS - BASERUNNING</a:t>
            </a:r>
          </a:p>
        </p:txBody>
      </p:sp>
      <p:sp>
        <p:nvSpPr>
          <p:cNvPr id="3" name="TextBox 3"/>
          <p:cNvSpPr txBox="1"/>
          <p:nvPr/>
        </p:nvSpPr>
        <p:spPr>
          <a:xfrm>
            <a:off x="1871721" y="1864287"/>
            <a:ext cx="13473679" cy="6833602"/>
          </a:xfrm>
          <a:prstGeom prst="rect">
            <a:avLst/>
          </a:prstGeom>
        </p:spPr>
        <p:txBody>
          <a:bodyPr lIns="0" tIns="0" rIns="0" bIns="0" rtlCol="0" anchor="t">
            <a:spAutoFit/>
          </a:bodyPr>
          <a:lstStyle/>
          <a:p>
            <a:pPr marL="462280" lvl="1" indent="-231140">
              <a:lnSpc>
                <a:spcPts val="5376"/>
              </a:lnSpc>
              <a:buFont typeface="Arial"/>
              <a:buChar char="•"/>
            </a:pPr>
            <a:r>
              <a:rPr lang="en-US" sz="2800" spc="196" dirty="0">
                <a:solidFill>
                  <a:srgbClr val="FFFFFF"/>
                </a:solidFill>
                <a:latin typeface="Helveticish"/>
              </a:rPr>
              <a:t>For balls hit in the air (and there are less than 2 outs), </a:t>
            </a:r>
            <a:r>
              <a:rPr lang="en-US" sz="2800" spc="196" dirty="0">
                <a:solidFill>
                  <a:srgbClr val="FFFF00"/>
                </a:solidFill>
                <a:latin typeface="Helveticish Bold"/>
              </a:rPr>
              <a:t>DO NOT ATTEMPT</a:t>
            </a:r>
            <a:r>
              <a:rPr lang="en-US" sz="2800" spc="196" dirty="0">
                <a:solidFill>
                  <a:srgbClr val="FFFFFF"/>
                </a:solidFill>
                <a:latin typeface="Helveticish"/>
              </a:rPr>
              <a:t> to run to the next base until the fielder touches it (or you are </a:t>
            </a:r>
            <a:r>
              <a:rPr lang="en-US" sz="2800" spc="196" dirty="0">
                <a:solidFill>
                  <a:srgbClr val="FFFF00"/>
                </a:solidFill>
                <a:latin typeface="Helveticish Bold"/>
              </a:rPr>
              <a:t>ABSOLUTELY</a:t>
            </a:r>
            <a:r>
              <a:rPr lang="en-US" sz="2800" spc="196" dirty="0">
                <a:solidFill>
                  <a:srgbClr val="FFFFFF"/>
                </a:solidFill>
                <a:latin typeface="Helveticish"/>
              </a:rPr>
              <a:t> sure the fielder is not going to catch it.) Your foot must be on the base when the fielder touches the ball in order to advance to the next base</a:t>
            </a:r>
          </a:p>
          <a:p>
            <a:pPr marL="462280" lvl="1" indent="-231140">
              <a:lnSpc>
                <a:spcPts val="5376"/>
              </a:lnSpc>
              <a:buFont typeface="Arial"/>
              <a:buChar char="•"/>
            </a:pPr>
            <a:r>
              <a:rPr lang="en-US" sz="2800" spc="196" dirty="0">
                <a:solidFill>
                  <a:srgbClr val="FFFFFF"/>
                </a:solidFill>
                <a:latin typeface="Helveticish"/>
              </a:rPr>
              <a:t>Run on </a:t>
            </a:r>
            <a:r>
              <a:rPr lang="en-US" sz="2800" spc="196" dirty="0">
                <a:solidFill>
                  <a:srgbClr val="FFFF00"/>
                </a:solidFill>
                <a:latin typeface="Helveticish Bold"/>
              </a:rPr>
              <a:t>ANY</a:t>
            </a:r>
            <a:r>
              <a:rPr lang="en-US" sz="2800" spc="196" dirty="0">
                <a:solidFill>
                  <a:srgbClr val="FFFFFF"/>
                </a:solidFill>
                <a:latin typeface="Helveticish"/>
              </a:rPr>
              <a:t> ball that is hit when there are two outs. </a:t>
            </a:r>
          </a:p>
          <a:p>
            <a:pPr marL="462280" lvl="1" indent="-231140">
              <a:lnSpc>
                <a:spcPts val="5376"/>
              </a:lnSpc>
              <a:buFont typeface="Arial"/>
              <a:buChar char="•"/>
            </a:pPr>
            <a:r>
              <a:rPr lang="en-US" sz="2800" spc="196" dirty="0">
                <a:solidFill>
                  <a:srgbClr val="FFFFFF"/>
                </a:solidFill>
                <a:latin typeface="Helveticish"/>
              </a:rPr>
              <a:t>If a thrown ball hits a runner, the ball is live and must be retrieved by the fielders</a:t>
            </a:r>
          </a:p>
          <a:p>
            <a:pPr marL="462280" lvl="1" indent="-231140">
              <a:lnSpc>
                <a:spcPts val="5376"/>
              </a:lnSpc>
              <a:buFont typeface="Arial"/>
              <a:buChar char="•"/>
            </a:pPr>
            <a:r>
              <a:rPr lang="en-US" sz="2800" spc="196" dirty="0">
                <a:solidFill>
                  <a:srgbClr val="FFFFFF"/>
                </a:solidFill>
                <a:latin typeface="Helveticish"/>
              </a:rPr>
              <a:t>If a batted ball hits a runner, the runner is out unless the runner is in foul territory</a:t>
            </a:r>
          </a:p>
        </p:txBody>
      </p:sp>
      <p:sp>
        <p:nvSpPr>
          <p:cNvPr id="4" name="AutoShape 4"/>
          <p:cNvSpPr/>
          <p:nvPr/>
        </p:nvSpPr>
        <p:spPr>
          <a:xfrm>
            <a:off x="-394791" y="-489690"/>
            <a:ext cx="1027719" cy="11266380"/>
          </a:xfrm>
          <a:prstGeom prst="rect">
            <a:avLst/>
          </a:prstGeom>
          <a:solidFill>
            <a:srgbClr val="F46819"/>
          </a:solidFill>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37373"/>
        </a:solidFill>
        <a:effectLst/>
      </p:bgPr>
    </p:bg>
    <p:spTree>
      <p:nvGrpSpPr>
        <p:cNvPr id="1" name=""/>
        <p:cNvGrpSpPr/>
        <p:nvPr/>
      </p:nvGrpSpPr>
      <p:grpSpPr>
        <a:xfrm>
          <a:off x="0" y="0"/>
          <a:ext cx="0" cy="0"/>
          <a:chOff x="0" y="0"/>
          <a:chExt cx="0" cy="0"/>
        </a:xfrm>
      </p:grpSpPr>
      <p:grpSp>
        <p:nvGrpSpPr>
          <p:cNvPr id="2" name="Group 2"/>
          <p:cNvGrpSpPr/>
          <p:nvPr/>
        </p:nvGrpSpPr>
        <p:grpSpPr>
          <a:xfrm>
            <a:off x="-554835" y="0"/>
            <a:ext cx="19397670" cy="11176590"/>
            <a:chOff x="0" y="0"/>
            <a:chExt cx="25863559" cy="14902121"/>
          </a:xfrm>
        </p:grpSpPr>
        <p:pic>
          <p:nvPicPr>
            <p:cNvPr id="3" name="Picture 3"/>
            <p:cNvPicPr>
              <a:picLocks noChangeAspect="1"/>
            </p:cNvPicPr>
            <p:nvPr/>
          </p:nvPicPr>
          <p:blipFill>
            <a:blip r:embed="rId2">
              <a:alphaModFix amt="15000"/>
            </a:blip>
            <a:srcRect t="6786" b="6786"/>
            <a:stretch>
              <a:fillRect/>
            </a:stretch>
          </p:blipFill>
          <p:spPr>
            <a:xfrm>
              <a:off x="0" y="0"/>
              <a:ext cx="25863559" cy="14902121"/>
            </a:xfrm>
            <a:prstGeom prst="rect">
              <a:avLst/>
            </a:prstGeom>
          </p:spPr>
        </p:pic>
      </p:grpSp>
      <p:grpSp>
        <p:nvGrpSpPr>
          <p:cNvPr id="4" name="Group 4"/>
          <p:cNvGrpSpPr/>
          <p:nvPr/>
        </p:nvGrpSpPr>
        <p:grpSpPr>
          <a:xfrm rot="-5400000">
            <a:off x="15884197" y="7883197"/>
            <a:ext cx="1376204" cy="1374002"/>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46819"/>
            </a:solidFill>
          </p:spPr>
        </p:sp>
      </p:grpSp>
      <p:sp>
        <p:nvSpPr>
          <p:cNvPr id="6" name="TextBox 6"/>
          <p:cNvSpPr txBox="1"/>
          <p:nvPr/>
        </p:nvSpPr>
        <p:spPr>
          <a:xfrm>
            <a:off x="885825" y="1884997"/>
            <a:ext cx="16373475" cy="6374130"/>
          </a:xfrm>
          <a:prstGeom prst="rect">
            <a:avLst/>
          </a:prstGeom>
        </p:spPr>
        <p:txBody>
          <a:bodyPr lIns="0" tIns="0" rIns="0" bIns="0" rtlCol="0" anchor="t">
            <a:spAutoFit/>
          </a:bodyPr>
          <a:lstStyle/>
          <a:p>
            <a:pPr marL="462280" lvl="1" indent="-231140">
              <a:lnSpc>
                <a:spcPts val="4620"/>
              </a:lnSpc>
              <a:buFont typeface="Arial"/>
              <a:buChar char="•"/>
            </a:pPr>
            <a:r>
              <a:rPr lang="en-US" sz="2800" spc="308" dirty="0">
                <a:solidFill>
                  <a:srgbClr val="FFFFFF"/>
                </a:solidFill>
                <a:latin typeface="Helveticish"/>
              </a:rPr>
              <a:t>Pitcher is allowed to take </a:t>
            </a:r>
            <a:r>
              <a:rPr lang="en-US" sz="2800" spc="308" dirty="0">
                <a:solidFill>
                  <a:srgbClr val="FFFF00"/>
                </a:solidFill>
                <a:latin typeface="Helveticish"/>
              </a:rPr>
              <a:t>ONE</a:t>
            </a:r>
            <a:r>
              <a:rPr lang="en-US" sz="2800" spc="308" dirty="0">
                <a:solidFill>
                  <a:srgbClr val="FFFFFF"/>
                </a:solidFill>
                <a:latin typeface="Helveticish"/>
              </a:rPr>
              <a:t> step off the pitching rubber</a:t>
            </a:r>
          </a:p>
          <a:p>
            <a:pPr>
              <a:lnSpc>
                <a:spcPts val="4620"/>
              </a:lnSpc>
            </a:pPr>
            <a:endParaRPr lang="en-US" sz="2800" spc="308" dirty="0">
              <a:solidFill>
                <a:srgbClr val="FFFFFF"/>
              </a:solidFill>
              <a:latin typeface="Helveticish"/>
            </a:endParaRPr>
          </a:p>
          <a:p>
            <a:pPr marL="462280" lvl="1" indent="-231140">
              <a:lnSpc>
                <a:spcPts val="4620"/>
              </a:lnSpc>
              <a:buFont typeface="Arial"/>
              <a:buChar char="•"/>
            </a:pPr>
            <a:r>
              <a:rPr lang="en-US" sz="2800" spc="308" dirty="0">
                <a:solidFill>
                  <a:srgbClr val="FFFFFF"/>
                </a:solidFill>
                <a:latin typeface="Helveticish"/>
              </a:rPr>
              <a:t>Pitcher cannot pause once they start their motion if there are runners on base </a:t>
            </a:r>
          </a:p>
          <a:p>
            <a:pPr>
              <a:lnSpc>
                <a:spcPts val="4620"/>
              </a:lnSpc>
            </a:pPr>
            <a:endParaRPr lang="en-US" sz="2800" spc="308" dirty="0">
              <a:solidFill>
                <a:srgbClr val="FFFFFF"/>
              </a:solidFill>
              <a:latin typeface="Helveticish"/>
            </a:endParaRPr>
          </a:p>
          <a:p>
            <a:pPr marL="462280" lvl="1" indent="-231140">
              <a:lnSpc>
                <a:spcPts val="4620"/>
              </a:lnSpc>
              <a:buFont typeface="Arial"/>
              <a:buChar char="•"/>
            </a:pPr>
            <a:r>
              <a:rPr lang="en-US" sz="2800" spc="308" dirty="0">
                <a:solidFill>
                  <a:srgbClr val="FFFFFF"/>
                </a:solidFill>
                <a:latin typeface="Helveticish"/>
              </a:rPr>
              <a:t>Balk = Each runner moves up one base</a:t>
            </a:r>
          </a:p>
          <a:p>
            <a:pPr>
              <a:lnSpc>
                <a:spcPts val="4620"/>
              </a:lnSpc>
            </a:pPr>
            <a:endParaRPr lang="en-US" sz="2800" spc="308" dirty="0">
              <a:solidFill>
                <a:srgbClr val="FFFFFF"/>
              </a:solidFill>
              <a:latin typeface="Helveticish"/>
            </a:endParaRPr>
          </a:p>
          <a:p>
            <a:pPr marL="462280" lvl="1" indent="-231140">
              <a:lnSpc>
                <a:spcPts val="4620"/>
              </a:lnSpc>
              <a:buFont typeface="Arial"/>
              <a:buChar char="•"/>
            </a:pPr>
            <a:r>
              <a:rPr lang="en-US" sz="2800" spc="308" dirty="0">
                <a:solidFill>
                  <a:srgbClr val="FFFFFF"/>
                </a:solidFill>
                <a:latin typeface="Helveticish"/>
              </a:rPr>
              <a:t>Throw strikes! Stay ahead in the count</a:t>
            </a:r>
          </a:p>
          <a:p>
            <a:pPr>
              <a:lnSpc>
                <a:spcPts val="4620"/>
              </a:lnSpc>
            </a:pPr>
            <a:endParaRPr lang="en-US" sz="2800" spc="308" dirty="0">
              <a:solidFill>
                <a:srgbClr val="FFFFFF"/>
              </a:solidFill>
              <a:latin typeface="Helveticish"/>
            </a:endParaRPr>
          </a:p>
          <a:p>
            <a:pPr marL="462280" lvl="1" indent="-231140">
              <a:lnSpc>
                <a:spcPts val="4620"/>
              </a:lnSpc>
              <a:buFont typeface="Arial"/>
              <a:buChar char="•"/>
            </a:pPr>
            <a:r>
              <a:rPr lang="en-US" sz="2800" spc="308" dirty="0">
                <a:solidFill>
                  <a:srgbClr val="FFFFFF"/>
                </a:solidFill>
                <a:latin typeface="Helveticish"/>
              </a:rPr>
              <a:t>Limit walks (walks = runs)</a:t>
            </a:r>
          </a:p>
          <a:p>
            <a:pPr>
              <a:lnSpc>
                <a:spcPts val="4620"/>
              </a:lnSpc>
            </a:pPr>
            <a:endParaRPr lang="en-US" sz="2800" spc="308" dirty="0">
              <a:solidFill>
                <a:srgbClr val="FFFFFF"/>
              </a:solidFill>
              <a:latin typeface="Helveticish"/>
            </a:endParaRPr>
          </a:p>
          <a:p>
            <a:pPr marL="462280" lvl="1" indent="-231140">
              <a:lnSpc>
                <a:spcPts val="4620"/>
              </a:lnSpc>
              <a:buFont typeface="Arial"/>
              <a:buChar char="•"/>
            </a:pPr>
            <a:r>
              <a:rPr lang="en-US" sz="2800" spc="308" dirty="0">
                <a:solidFill>
                  <a:srgbClr val="FFFFFF"/>
                </a:solidFill>
                <a:latin typeface="Helveticish"/>
              </a:rPr>
              <a:t>Communicate with catcher when runners are on base (throw through, cutoff, </a:t>
            </a:r>
            <a:r>
              <a:rPr lang="en-US" sz="2800" spc="308" dirty="0" err="1">
                <a:solidFill>
                  <a:srgbClr val="FFFFFF"/>
                </a:solidFill>
                <a:latin typeface="Helveticish"/>
              </a:rPr>
              <a:t>etc</a:t>
            </a:r>
            <a:r>
              <a:rPr lang="en-US" sz="2800" spc="308" dirty="0">
                <a:solidFill>
                  <a:srgbClr val="FFFFFF"/>
                </a:solidFill>
                <a:latin typeface="Helveticish"/>
              </a:rPr>
              <a:t>)</a:t>
            </a:r>
          </a:p>
        </p:txBody>
      </p:sp>
      <p:sp>
        <p:nvSpPr>
          <p:cNvPr id="7" name="TextBox 7"/>
          <p:cNvSpPr txBox="1"/>
          <p:nvPr/>
        </p:nvSpPr>
        <p:spPr>
          <a:xfrm>
            <a:off x="1028700" y="395968"/>
            <a:ext cx="12657123" cy="914400"/>
          </a:xfrm>
          <a:prstGeom prst="rect">
            <a:avLst/>
          </a:prstGeom>
        </p:spPr>
        <p:txBody>
          <a:bodyPr lIns="0" tIns="0" rIns="0" bIns="0" rtlCol="0" anchor="t">
            <a:spAutoFit/>
          </a:bodyPr>
          <a:lstStyle/>
          <a:p>
            <a:pPr>
              <a:lnSpc>
                <a:spcPts val="7200"/>
              </a:lnSpc>
            </a:pPr>
            <a:r>
              <a:rPr lang="en-US" sz="6000" spc="240">
                <a:solidFill>
                  <a:srgbClr val="70080D"/>
                </a:solidFill>
                <a:latin typeface="Racing Sans One"/>
              </a:rPr>
              <a:t>SOFTBALL BASICS - PITCHING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12272" y="3654124"/>
            <a:ext cx="3747028" cy="5604176"/>
            <a:chOff x="0" y="0"/>
            <a:chExt cx="2347644" cy="3511212"/>
          </a:xfrm>
        </p:grpSpPr>
        <p:sp>
          <p:nvSpPr>
            <p:cNvPr id="3" name="Freeform 3"/>
            <p:cNvSpPr/>
            <p:nvPr/>
          </p:nvSpPr>
          <p:spPr>
            <a:xfrm>
              <a:off x="0" y="0"/>
              <a:ext cx="2347644" cy="3511212"/>
            </a:xfrm>
            <a:custGeom>
              <a:avLst/>
              <a:gdLst/>
              <a:ahLst/>
              <a:cxnLst/>
              <a:rect l="l" t="t" r="r" b="b"/>
              <a:pathLst>
                <a:path w="2347644" h="3511212">
                  <a:moveTo>
                    <a:pt x="0" y="0"/>
                  </a:moveTo>
                  <a:lnTo>
                    <a:pt x="0" y="3511212"/>
                  </a:lnTo>
                  <a:lnTo>
                    <a:pt x="2347644" y="3511212"/>
                  </a:lnTo>
                  <a:lnTo>
                    <a:pt x="2347644" y="0"/>
                  </a:lnTo>
                  <a:lnTo>
                    <a:pt x="0" y="0"/>
                  </a:lnTo>
                  <a:close/>
                  <a:moveTo>
                    <a:pt x="2286684" y="3450252"/>
                  </a:moveTo>
                  <a:lnTo>
                    <a:pt x="59690" y="3450252"/>
                  </a:lnTo>
                  <a:lnTo>
                    <a:pt x="59690" y="59690"/>
                  </a:lnTo>
                  <a:lnTo>
                    <a:pt x="2286684" y="59690"/>
                  </a:lnTo>
                  <a:lnTo>
                    <a:pt x="2286684" y="3450252"/>
                  </a:lnTo>
                  <a:close/>
                </a:path>
              </a:pathLst>
            </a:custGeom>
            <a:solidFill>
              <a:srgbClr val="F46819"/>
            </a:solidFill>
          </p:spPr>
        </p:sp>
      </p:grpSp>
      <p:sp>
        <p:nvSpPr>
          <p:cNvPr id="4" name="AutoShape 4"/>
          <p:cNvSpPr/>
          <p:nvPr/>
        </p:nvSpPr>
        <p:spPr>
          <a:xfrm>
            <a:off x="13512272" y="3654124"/>
            <a:ext cx="3747028" cy="960676"/>
          </a:xfrm>
          <a:prstGeom prst="rect">
            <a:avLst/>
          </a:prstGeom>
          <a:solidFill>
            <a:srgbClr val="F46819"/>
          </a:solidFill>
        </p:spPr>
      </p:sp>
      <p:sp>
        <p:nvSpPr>
          <p:cNvPr id="5" name="TextBox 5"/>
          <p:cNvSpPr txBox="1"/>
          <p:nvPr/>
        </p:nvSpPr>
        <p:spPr>
          <a:xfrm>
            <a:off x="13828580" y="4671830"/>
            <a:ext cx="3114411" cy="4071186"/>
          </a:xfrm>
          <a:prstGeom prst="rect">
            <a:avLst/>
          </a:prstGeom>
        </p:spPr>
        <p:txBody>
          <a:bodyPr lIns="0" tIns="0" rIns="0" bIns="0" rtlCol="0" anchor="t">
            <a:spAutoFit/>
          </a:bodyPr>
          <a:lstStyle/>
          <a:p>
            <a:pPr>
              <a:lnSpc>
                <a:spcPts val="5488"/>
              </a:lnSpc>
            </a:pPr>
            <a:r>
              <a:rPr lang="en-US" sz="2800" spc="196">
                <a:solidFill>
                  <a:srgbClr val="111B1E"/>
                </a:solidFill>
                <a:latin typeface="Helveticish"/>
              </a:rPr>
              <a:t>Don’t swing at a 3-0 pitch unless instructed to by Coach. Make the pitcher throw you a strike!</a:t>
            </a:r>
          </a:p>
        </p:txBody>
      </p:sp>
      <p:grpSp>
        <p:nvGrpSpPr>
          <p:cNvPr id="6" name="Group 6"/>
          <p:cNvGrpSpPr/>
          <p:nvPr/>
        </p:nvGrpSpPr>
        <p:grpSpPr>
          <a:xfrm>
            <a:off x="5206472" y="3654124"/>
            <a:ext cx="3747028" cy="5604176"/>
            <a:chOff x="0" y="0"/>
            <a:chExt cx="2347644" cy="3511212"/>
          </a:xfrm>
        </p:grpSpPr>
        <p:sp>
          <p:nvSpPr>
            <p:cNvPr id="7" name="Freeform 7"/>
            <p:cNvSpPr/>
            <p:nvPr/>
          </p:nvSpPr>
          <p:spPr>
            <a:xfrm>
              <a:off x="0" y="0"/>
              <a:ext cx="2347644" cy="3511212"/>
            </a:xfrm>
            <a:custGeom>
              <a:avLst/>
              <a:gdLst/>
              <a:ahLst/>
              <a:cxnLst/>
              <a:rect l="l" t="t" r="r" b="b"/>
              <a:pathLst>
                <a:path w="2347644" h="3511212">
                  <a:moveTo>
                    <a:pt x="0" y="0"/>
                  </a:moveTo>
                  <a:lnTo>
                    <a:pt x="0" y="3511212"/>
                  </a:lnTo>
                  <a:lnTo>
                    <a:pt x="2347644" y="3511212"/>
                  </a:lnTo>
                  <a:lnTo>
                    <a:pt x="2347644" y="0"/>
                  </a:lnTo>
                  <a:lnTo>
                    <a:pt x="0" y="0"/>
                  </a:lnTo>
                  <a:close/>
                  <a:moveTo>
                    <a:pt x="2286684" y="3450252"/>
                  </a:moveTo>
                  <a:lnTo>
                    <a:pt x="59690" y="3450252"/>
                  </a:lnTo>
                  <a:lnTo>
                    <a:pt x="59690" y="59690"/>
                  </a:lnTo>
                  <a:lnTo>
                    <a:pt x="2286684" y="59690"/>
                  </a:lnTo>
                  <a:lnTo>
                    <a:pt x="2286684" y="3450252"/>
                  </a:lnTo>
                  <a:close/>
                </a:path>
              </a:pathLst>
            </a:custGeom>
            <a:solidFill>
              <a:srgbClr val="F46819"/>
            </a:solidFill>
          </p:spPr>
        </p:sp>
      </p:grpSp>
      <p:grpSp>
        <p:nvGrpSpPr>
          <p:cNvPr id="8" name="Group 8"/>
          <p:cNvGrpSpPr/>
          <p:nvPr/>
        </p:nvGrpSpPr>
        <p:grpSpPr>
          <a:xfrm>
            <a:off x="5206472" y="3654124"/>
            <a:ext cx="3740150" cy="4324511"/>
            <a:chOff x="0" y="0"/>
            <a:chExt cx="4986867" cy="5766015"/>
          </a:xfrm>
        </p:grpSpPr>
        <p:sp>
          <p:nvSpPr>
            <p:cNvPr id="9" name="AutoShape 9"/>
            <p:cNvSpPr/>
            <p:nvPr/>
          </p:nvSpPr>
          <p:spPr>
            <a:xfrm>
              <a:off x="0" y="0"/>
              <a:ext cx="4986867" cy="1221911"/>
            </a:xfrm>
            <a:prstGeom prst="rect">
              <a:avLst/>
            </a:prstGeom>
            <a:solidFill>
              <a:srgbClr val="F46819"/>
            </a:solidFill>
          </p:spPr>
        </p:sp>
        <p:sp>
          <p:nvSpPr>
            <p:cNvPr id="10" name="TextBox 10"/>
            <p:cNvSpPr txBox="1"/>
            <p:nvPr/>
          </p:nvSpPr>
          <p:spPr>
            <a:xfrm>
              <a:off x="425556" y="1335281"/>
              <a:ext cx="4144925" cy="4430734"/>
            </a:xfrm>
            <a:prstGeom prst="rect">
              <a:avLst/>
            </a:prstGeom>
          </p:spPr>
          <p:txBody>
            <a:bodyPr lIns="0" tIns="0" rIns="0" bIns="0" rtlCol="0" anchor="t">
              <a:spAutoFit/>
            </a:bodyPr>
            <a:lstStyle/>
            <a:p>
              <a:pPr>
                <a:lnSpc>
                  <a:spcPts val="5488"/>
                </a:lnSpc>
              </a:pPr>
              <a:r>
                <a:rPr lang="en-US" sz="2800" spc="196">
                  <a:solidFill>
                    <a:srgbClr val="111B1E"/>
                  </a:solidFill>
                  <a:latin typeface="Helveticish"/>
                </a:rPr>
                <a:t>Strike zone is from chest to knees and over the plate. (adjust to umpire)</a:t>
              </a:r>
            </a:p>
          </p:txBody>
        </p:sp>
      </p:grpSp>
      <p:grpSp>
        <p:nvGrpSpPr>
          <p:cNvPr id="11" name="Group 11"/>
          <p:cNvGrpSpPr/>
          <p:nvPr/>
        </p:nvGrpSpPr>
        <p:grpSpPr>
          <a:xfrm>
            <a:off x="9372600" y="3654124"/>
            <a:ext cx="3747028" cy="5604176"/>
            <a:chOff x="0" y="0"/>
            <a:chExt cx="2347644" cy="3511212"/>
          </a:xfrm>
        </p:grpSpPr>
        <p:sp>
          <p:nvSpPr>
            <p:cNvPr id="12" name="Freeform 12"/>
            <p:cNvSpPr/>
            <p:nvPr/>
          </p:nvSpPr>
          <p:spPr>
            <a:xfrm>
              <a:off x="0" y="0"/>
              <a:ext cx="2347644" cy="3511212"/>
            </a:xfrm>
            <a:custGeom>
              <a:avLst/>
              <a:gdLst/>
              <a:ahLst/>
              <a:cxnLst/>
              <a:rect l="l" t="t" r="r" b="b"/>
              <a:pathLst>
                <a:path w="2347644" h="3511212">
                  <a:moveTo>
                    <a:pt x="0" y="0"/>
                  </a:moveTo>
                  <a:lnTo>
                    <a:pt x="0" y="3511212"/>
                  </a:lnTo>
                  <a:lnTo>
                    <a:pt x="2347644" y="3511212"/>
                  </a:lnTo>
                  <a:lnTo>
                    <a:pt x="2347644" y="0"/>
                  </a:lnTo>
                  <a:lnTo>
                    <a:pt x="0" y="0"/>
                  </a:lnTo>
                  <a:close/>
                  <a:moveTo>
                    <a:pt x="2286684" y="3450252"/>
                  </a:moveTo>
                  <a:lnTo>
                    <a:pt x="59690" y="3450252"/>
                  </a:lnTo>
                  <a:lnTo>
                    <a:pt x="59690" y="59690"/>
                  </a:lnTo>
                  <a:lnTo>
                    <a:pt x="2286684" y="59690"/>
                  </a:lnTo>
                  <a:lnTo>
                    <a:pt x="2286684" y="3450252"/>
                  </a:lnTo>
                  <a:close/>
                </a:path>
              </a:pathLst>
            </a:custGeom>
            <a:solidFill>
              <a:srgbClr val="F46819"/>
            </a:solidFill>
          </p:spPr>
        </p:sp>
      </p:grpSp>
      <p:grpSp>
        <p:nvGrpSpPr>
          <p:cNvPr id="13" name="Group 13"/>
          <p:cNvGrpSpPr/>
          <p:nvPr/>
        </p:nvGrpSpPr>
        <p:grpSpPr>
          <a:xfrm>
            <a:off x="9372600" y="3654124"/>
            <a:ext cx="3740150" cy="3638711"/>
            <a:chOff x="0" y="0"/>
            <a:chExt cx="4986867" cy="4851615"/>
          </a:xfrm>
        </p:grpSpPr>
        <p:sp>
          <p:nvSpPr>
            <p:cNvPr id="14" name="AutoShape 14"/>
            <p:cNvSpPr/>
            <p:nvPr/>
          </p:nvSpPr>
          <p:spPr>
            <a:xfrm>
              <a:off x="0" y="0"/>
              <a:ext cx="4986867" cy="1221911"/>
            </a:xfrm>
            <a:prstGeom prst="rect">
              <a:avLst/>
            </a:prstGeom>
            <a:solidFill>
              <a:srgbClr val="F46819"/>
            </a:solidFill>
          </p:spPr>
        </p:sp>
        <p:sp>
          <p:nvSpPr>
            <p:cNvPr id="15" name="TextBox 15"/>
            <p:cNvSpPr txBox="1"/>
            <p:nvPr/>
          </p:nvSpPr>
          <p:spPr>
            <a:xfrm>
              <a:off x="425556" y="1335281"/>
              <a:ext cx="4144925" cy="3516334"/>
            </a:xfrm>
            <a:prstGeom prst="rect">
              <a:avLst/>
            </a:prstGeom>
          </p:spPr>
          <p:txBody>
            <a:bodyPr lIns="0" tIns="0" rIns="0" bIns="0" rtlCol="0" anchor="t">
              <a:spAutoFit/>
            </a:bodyPr>
            <a:lstStyle/>
            <a:p>
              <a:pPr>
                <a:lnSpc>
                  <a:spcPts val="5488"/>
                </a:lnSpc>
              </a:pPr>
              <a:r>
                <a:rPr lang="en-US" sz="2800" spc="196">
                  <a:solidFill>
                    <a:srgbClr val="111B1E"/>
                  </a:solidFill>
                  <a:latin typeface="Helveticish"/>
                </a:rPr>
                <a:t>Don’t lunge or reach to swing high, low, or outside</a:t>
              </a:r>
            </a:p>
          </p:txBody>
        </p:sp>
      </p:grpSp>
      <p:sp>
        <p:nvSpPr>
          <p:cNvPr id="16" name="AutoShape 16"/>
          <p:cNvSpPr/>
          <p:nvPr/>
        </p:nvSpPr>
        <p:spPr>
          <a:xfrm>
            <a:off x="-613760" y="-513252"/>
            <a:ext cx="19134521" cy="3370752"/>
          </a:xfrm>
          <a:prstGeom prst="rect">
            <a:avLst/>
          </a:prstGeom>
          <a:solidFill>
            <a:srgbClr val="70080D"/>
          </a:solidFill>
        </p:spPr>
      </p:sp>
      <p:sp>
        <p:nvSpPr>
          <p:cNvPr id="17" name="TextBox 17"/>
          <p:cNvSpPr txBox="1"/>
          <p:nvPr/>
        </p:nvSpPr>
        <p:spPr>
          <a:xfrm>
            <a:off x="1012425" y="971550"/>
            <a:ext cx="14477640" cy="822325"/>
          </a:xfrm>
          <a:prstGeom prst="rect">
            <a:avLst/>
          </a:prstGeom>
        </p:spPr>
        <p:txBody>
          <a:bodyPr lIns="0" tIns="0" rIns="0" bIns="0" rtlCol="0" anchor="t">
            <a:spAutoFit/>
          </a:bodyPr>
          <a:lstStyle/>
          <a:p>
            <a:pPr>
              <a:lnSpc>
                <a:spcPts val="6650"/>
              </a:lnSpc>
            </a:pPr>
            <a:r>
              <a:rPr lang="en-US" sz="5000" spc="50">
                <a:solidFill>
                  <a:srgbClr val="FFFFFF"/>
                </a:solidFill>
                <a:latin typeface="Racing Sans One Bold"/>
              </a:rPr>
              <a:t>SOFTBALL BASICS - HITTING</a:t>
            </a:r>
          </a:p>
        </p:txBody>
      </p:sp>
      <p:grpSp>
        <p:nvGrpSpPr>
          <p:cNvPr id="18" name="Group 18"/>
          <p:cNvGrpSpPr/>
          <p:nvPr/>
        </p:nvGrpSpPr>
        <p:grpSpPr>
          <a:xfrm rot="-10800000">
            <a:off x="16263712" y="1028700"/>
            <a:ext cx="995588" cy="993995"/>
            <a:chOff x="0" y="0"/>
            <a:chExt cx="6350000" cy="6339840"/>
          </a:xfrm>
        </p:grpSpPr>
        <p:sp>
          <p:nvSpPr>
            <p:cNvPr id="19" name="Freeform 1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p:spPr>
        </p:sp>
      </p:grpSp>
      <p:grpSp>
        <p:nvGrpSpPr>
          <p:cNvPr id="20" name="Group 20"/>
          <p:cNvGrpSpPr/>
          <p:nvPr/>
        </p:nvGrpSpPr>
        <p:grpSpPr>
          <a:xfrm>
            <a:off x="1028700" y="3654124"/>
            <a:ext cx="3747028" cy="5604176"/>
            <a:chOff x="0" y="0"/>
            <a:chExt cx="2347644" cy="3511212"/>
          </a:xfrm>
        </p:grpSpPr>
        <p:sp>
          <p:nvSpPr>
            <p:cNvPr id="21" name="Freeform 21"/>
            <p:cNvSpPr/>
            <p:nvPr/>
          </p:nvSpPr>
          <p:spPr>
            <a:xfrm>
              <a:off x="0" y="0"/>
              <a:ext cx="2347644" cy="3511212"/>
            </a:xfrm>
            <a:custGeom>
              <a:avLst/>
              <a:gdLst/>
              <a:ahLst/>
              <a:cxnLst/>
              <a:rect l="l" t="t" r="r" b="b"/>
              <a:pathLst>
                <a:path w="2347644" h="3511212">
                  <a:moveTo>
                    <a:pt x="0" y="0"/>
                  </a:moveTo>
                  <a:lnTo>
                    <a:pt x="0" y="3511212"/>
                  </a:lnTo>
                  <a:lnTo>
                    <a:pt x="2347644" y="3511212"/>
                  </a:lnTo>
                  <a:lnTo>
                    <a:pt x="2347644" y="0"/>
                  </a:lnTo>
                  <a:lnTo>
                    <a:pt x="0" y="0"/>
                  </a:lnTo>
                  <a:close/>
                  <a:moveTo>
                    <a:pt x="2286684" y="3450252"/>
                  </a:moveTo>
                  <a:lnTo>
                    <a:pt x="59690" y="3450252"/>
                  </a:lnTo>
                  <a:lnTo>
                    <a:pt x="59690" y="59690"/>
                  </a:lnTo>
                  <a:lnTo>
                    <a:pt x="2286684" y="59690"/>
                  </a:lnTo>
                  <a:lnTo>
                    <a:pt x="2286684" y="3450252"/>
                  </a:lnTo>
                  <a:close/>
                </a:path>
              </a:pathLst>
            </a:custGeom>
            <a:solidFill>
              <a:srgbClr val="F46819"/>
            </a:solidFill>
          </p:spPr>
        </p:sp>
      </p:grpSp>
      <p:grpSp>
        <p:nvGrpSpPr>
          <p:cNvPr id="22" name="Group 22"/>
          <p:cNvGrpSpPr/>
          <p:nvPr/>
        </p:nvGrpSpPr>
        <p:grpSpPr>
          <a:xfrm>
            <a:off x="1028700" y="3654124"/>
            <a:ext cx="3740150" cy="4324511"/>
            <a:chOff x="0" y="0"/>
            <a:chExt cx="4986867" cy="5766015"/>
          </a:xfrm>
        </p:grpSpPr>
        <p:sp>
          <p:nvSpPr>
            <p:cNvPr id="23" name="AutoShape 23"/>
            <p:cNvSpPr/>
            <p:nvPr/>
          </p:nvSpPr>
          <p:spPr>
            <a:xfrm>
              <a:off x="0" y="0"/>
              <a:ext cx="4986867" cy="1221911"/>
            </a:xfrm>
            <a:prstGeom prst="rect">
              <a:avLst/>
            </a:prstGeom>
            <a:solidFill>
              <a:srgbClr val="F46819"/>
            </a:solidFill>
          </p:spPr>
        </p:sp>
        <p:sp>
          <p:nvSpPr>
            <p:cNvPr id="24" name="TextBox 24"/>
            <p:cNvSpPr txBox="1"/>
            <p:nvPr/>
          </p:nvSpPr>
          <p:spPr>
            <a:xfrm>
              <a:off x="425556" y="1335281"/>
              <a:ext cx="4144925" cy="4430734"/>
            </a:xfrm>
            <a:prstGeom prst="rect">
              <a:avLst/>
            </a:prstGeom>
          </p:spPr>
          <p:txBody>
            <a:bodyPr lIns="0" tIns="0" rIns="0" bIns="0" rtlCol="0" anchor="t">
              <a:spAutoFit/>
            </a:bodyPr>
            <a:lstStyle/>
            <a:p>
              <a:pPr>
                <a:lnSpc>
                  <a:spcPts val="5488"/>
                </a:lnSpc>
              </a:pPr>
              <a:r>
                <a:rPr lang="en-US" sz="2800" spc="196">
                  <a:solidFill>
                    <a:srgbClr val="111B1E"/>
                  </a:solidFill>
                  <a:latin typeface="Helveticish Bold"/>
                </a:rPr>
                <a:t>DO NOT THROW THE BAT!!!</a:t>
              </a:r>
            </a:p>
            <a:p>
              <a:pPr marL="462280" lvl="1" indent="-231140">
                <a:lnSpc>
                  <a:spcPts val="5488"/>
                </a:lnSpc>
                <a:buFont typeface="Arial"/>
                <a:buChar char="•"/>
              </a:pPr>
              <a:r>
                <a:rPr lang="en-US" sz="2800" spc="196">
                  <a:solidFill>
                    <a:srgbClr val="111B1E"/>
                  </a:solidFill>
                  <a:latin typeface="Helveticish"/>
                </a:rPr>
                <a:t>Batter is automatically out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12272" y="3654124"/>
            <a:ext cx="3747028" cy="5604176"/>
            <a:chOff x="0" y="0"/>
            <a:chExt cx="2347644" cy="3511212"/>
          </a:xfrm>
        </p:grpSpPr>
        <p:sp>
          <p:nvSpPr>
            <p:cNvPr id="3" name="Freeform 3"/>
            <p:cNvSpPr/>
            <p:nvPr/>
          </p:nvSpPr>
          <p:spPr>
            <a:xfrm>
              <a:off x="0" y="0"/>
              <a:ext cx="2347644" cy="3511212"/>
            </a:xfrm>
            <a:custGeom>
              <a:avLst/>
              <a:gdLst/>
              <a:ahLst/>
              <a:cxnLst/>
              <a:rect l="l" t="t" r="r" b="b"/>
              <a:pathLst>
                <a:path w="2347644" h="3511212">
                  <a:moveTo>
                    <a:pt x="0" y="0"/>
                  </a:moveTo>
                  <a:lnTo>
                    <a:pt x="0" y="3511212"/>
                  </a:lnTo>
                  <a:lnTo>
                    <a:pt x="2347644" y="3511212"/>
                  </a:lnTo>
                  <a:lnTo>
                    <a:pt x="2347644" y="0"/>
                  </a:lnTo>
                  <a:lnTo>
                    <a:pt x="0" y="0"/>
                  </a:lnTo>
                  <a:close/>
                  <a:moveTo>
                    <a:pt x="2286684" y="3450252"/>
                  </a:moveTo>
                  <a:lnTo>
                    <a:pt x="59690" y="3450252"/>
                  </a:lnTo>
                  <a:lnTo>
                    <a:pt x="59690" y="59690"/>
                  </a:lnTo>
                  <a:lnTo>
                    <a:pt x="2286684" y="59690"/>
                  </a:lnTo>
                  <a:lnTo>
                    <a:pt x="2286684" y="3450252"/>
                  </a:lnTo>
                  <a:close/>
                </a:path>
              </a:pathLst>
            </a:custGeom>
            <a:solidFill>
              <a:srgbClr val="F46819"/>
            </a:solidFill>
          </p:spPr>
        </p:sp>
      </p:grpSp>
      <p:sp>
        <p:nvSpPr>
          <p:cNvPr id="4" name="AutoShape 4"/>
          <p:cNvSpPr/>
          <p:nvPr/>
        </p:nvSpPr>
        <p:spPr>
          <a:xfrm>
            <a:off x="13512272" y="3654124"/>
            <a:ext cx="3747028" cy="960676"/>
          </a:xfrm>
          <a:prstGeom prst="rect">
            <a:avLst/>
          </a:prstGeom>
          <a:solidFill>
            <a:srgbClr val="F46819"/>
          </a:solidFill>
        </p:spPr>
      </p:sp>
      <p:sp>
        <p:nvSpPr>
          <p:cNvPr id="5" name="TextBox 5"/>
          <p:cNvSpPr txBox="1"/>
          <p:nvPr/>
        </p:nvSpPr>
        <p:spPr>
          <a:xfrm>
            <a:off x="13828580" y="4671830"/>
            <a:ext cx="3114411" cy="2697064"/>
          </a:xfrm>
          <a:prstGeom prst="rect">
            <a:avLst/>
          </a:prstGeom>
        </p:spPr>
        <p:txBody>
          <a:bodyPr lIns="0" tIns="0" rIns="0" bIns="0" rtlCol="0" anchor="t">
            <a:spAutoFit/>
          </a:bodyPr>
          <a:lstStyle/>
          <a:p>
            <a:pPr>
              <a:lnSpc>
                <a:spcPts val="5488"/>
              </a:lnSpc>
            </a:pPr>
            <a:r>
              <a:rPr lang="en-US" sz="2800" spc="196">
                <a:solidFill>
                  <a:srgbClr val="111B1E"/>
                </a:solidFill>
                <a:latin typeface="Helveticish"/>
              </a:rPr>
              <a:t>Goal: </a:t>
            </a:r>
          </a:p>
          <a:p>
            <a:pPr>
              <a:lnSpc>
                <a:spcPts val="5488"/>
              </a:lnSpc>
            </a:pPr>
            <a:r>
              <a:rPr lang="en-US" sz="2800" spc="196">
                <a:solidFill>
                  <a:srgbClr val="111B1E"/>
                </a:solidFill>
                <a:latin typeface="Helveticish"/>
              </a:rPr>
              <a:t>Hit the ball HARD</a:t>
            </a:r>
          </a:p>
          <a:p>
            <a:pPr>
              <a:lnSpc>
                <a:spcPts val="5488"/>
              </a:lnSpc>
            </a:pPr>
            <a:r>
              <a:rPr lang="en-US" sz="2800" spc="196">
                <a:solidFill>
                  <a:srgbClr val="111B1E"/>
                </a:solidFill>
                <a:latin typeface="Helveticish"/>
              </a:rPr>
              <a:t>somewhere</a:t>
            </a:r>
          </a:p>
        </p:txBody>
      </p:sp>
      <p:grpSp>
        <p:nvGrpSpPr>
          <p:cNvPr id="6" name="Group 6"/>
          <p:cNvGrpSpPr/>
          <p:nvPr/>
        </p:nvGrpSpPr>
        <p:grpSpPr>
          <a:xfrm>
            <a:off x="5206472" y="3654124"/>
            <a:ext cx="3747028" cy="5604176"/>
            <a:chOff x="0" y="0"/>
            <a:chExt cx="2347644" cy="3511212"/>
          </a:xfrm>
        </p:grpSpPr>
        <p:sp>
          <p:nvSpPr>
            <p:cNvPr id="7" name="Freeform 7"/>
            <p:cNvSpPr/>
            <p:nvPr/>
          </p:nvSpPr>
          <p:spPr>
            <a:xfrm>
              <a:off x="0" y="0"/>
              <a:ext cx="2347644" cy="3511212"/>
            </a:xfrm>
            <a:custGeom>
              <a:avLst/>
              <a:gdLst/>
              <a:ahLst/>
              <a:cxnLst/>
              <a:rect l="l" t="t" r="r" b="b"/>
              <a:pathLst>
                <a:path w="2347644" h="3511212">
                  <a:moveTo>
                    <a:pt x="0" y="0"/>
                  </a:moveTo>
                  <a:lnTo>
                    <a:pt x="0" y="3511212"/>
                  </a:lnTo>
                  <a:lnTo>
                    <a:pt x="2347644" y="3511212"/>
                  </a:lnTo>
                  <a:lnTo>
                    <a:pt x="2347644" y="0"/>
                  </a:lnTo>
                  <a:lnTo>
                    <a:pt x="0" y="0"/>
                  </a:lnTo>
                  <a:close/>
                  <a:moveTo>
                    <a:pt x="2286684" y="3450252"/>
                  </a:moveTo>
                  <a:lnTo>
                    <a:pt x="59690" y="3450252"/>
                  </a:lnTo>
                  <a:lnTo>
                    <a:pt x="59690" y="59690"/>
                  </a:lnTo>
                  <a:lnTo>
                    <a:pt x="2286684" y="59690"/>
                  </a:lnTo>
                  <a:lnTo>
                    <a:pt x="2286684" y="3450252"/>
                  </a:lnTo>
                  <a:close/>
                </a:path>
              </a:pathLst>
            </a:custGeom>
            <a:solidFill>
              <a:srgbClr val="F46819"/>
            </a:solidFill>
          </p:spPr>
        </p:sp>
      </p:grpSp>
      <p:grpSp>
        <p:nvGrpSpPr>
          <p:cNvPr id="8" name="Group 8"/>
          <p:cNvGrpSpPr/>
          <p:nvPr/>
        </p:nvGrpSpPr>
        <p:grpSpPr>
          <a:xfrm>
            <a:off x="5206472" y="3654124"/>
            <a:ext cx="3740150" cy="5412774"/>
            <a:chOff x="0" y="0"/>
            <a:chExt cx="4986867" cy="7217032"/>
          </a:xfrm>
        </p:grpSpPr>
        <p:sp>
          <p:nvSpPr>
            <p:cNvPr id="9" name="AutoShape 9"/>
            <p:cNvSpPr/>
            <p:nvPr/>
          </p:nvSpPr>
          <p:spPr>
            <a:xfrm>
              <a:off x="0" y="0"/>
              <a:ext cx="4986867" cy="1221911"/>
            </a:xfrm>
            <a:prstGeom prst="rect">
              <a:avLst/>
            </a:prstGeom>
            <a:solidFill>
              <a:srgbClr val="F46819"/>
            </a:solidFill>
          </p:spPr>
        </p:sp>
        <p:sp>
          <p:nvSpPr>
            <p:cNvPr id="10" name="TextBox 10"/>
            <p:cNvSpPr txBox="1"/>
            <p:nvPr/>
          </p:nvSpPr>
          <p:spPr>
            <a:xfrm>
              <a:off x="425556" y="1449581"/>
              <a:ext cx="4144925" cy="5767451"/>
            </a:xfrm>
            <a:prstGeom prst="rect">
              <a:avLst/>
            </a:prstGeom>
          </p:spPr>
          <p:txBody>
            <a:bodyPr lIns="0" tIns="0" rIns="0" bIns="0" rtlCol="0" anchor="t">
              <a:spAutoFit/>
            </a:bodyPr>
            <a:lstStyle/>
            <a:p>
              <a:pPr>
                <a:lnSpc>
                  <a:spcPts val="3864"/>
                </a:lnSpc>
              </a:pPr>
              <a:r>
                <a:rPr lang="en-US" sz="2400" spc="168">
                  <a:solidFill>
                    <a:srgbClr val="111B1E"/>
                  </a:solidFill>
                  <a:latin typeface="Helveticish"/>
                </a:rPr>
                <a:t>The Count: Current balls and strikes status (balls are always listed first)</a:t>
              </a:r>
            </a:p>
            <a:p>
              <a:pPr marL="792480" lvl="2" indent="-264160">
                <a:lnSpc>
                  <a:spcPts val="3864"/>
                </a:lnSpc>
                <a:buFont typeface="Arial"/>
                <a:buChar char="⚬"/>
              </a:pPr>
              <a:r>
                <a:rPr lang="en-US" sz="2400" spc="168">
                  <a:solidFill>
                    <a:srgbClr val="111B1E"/>
                  </a:solidFill>
                  <a:latin typeface="Helveticish"/>
                </a:rPr>
                <a:t>0-1, 0-2</a:t>
              </a:r>
            </a:p>
            <a:p>
              <a:pPr marL="792480" lvl="2" indent="-264160">
                <a:lnSpc>
                  <a:spcPts val="3864"/>
                </a:lnSpc>
                <a:buFont typeface="Arial"/>
                <a:buChar char="⚬"/>
              </a:pPr>
              <a:r>
                <a:rPr lang="en-US" sz="2400" spc="168">
                  <a:solidFill>
                    <a:srgbClr val="111B1E"/>
                  </a:solidFill>
                  <a:latin typeface="Helveticish"/>
                </a:rPr>
                <a:t>1-0, 1-1, 1-2</a:t>
              </a:r>
            </a:p>
            <a:p>
              <a:pPr marL="792480" lvl="2" indent="-264160">
                <a:lnSpc>
                  <a:spcPts val="3864"/>
                </a:lnSpc>
                <a:buFont typeface="Arial"/>
                <a:buChar char="⚬"/>
              </a:pPr>
              <a:r>
                <a:rPr lang="en-US" sz="2400" spc="168">
                  <a:solidFill>
                    <a:srgbClr val="111B1E"/>
                  </a:solidFill>
                  <a:latin typeface="Helveticish"/>
                </a:rPr>
                <a:t>2-0, 2-1, 2-2</a:t>
              </a:r>
            </a:p>
            <a:p>
              <a:pPr marL="792480" lvl="2" indent="-264160">
                <a:lnSpc>
                  <a:spcPts val="3864"/>
                </a:lnSpc>
                <a:buFont typeface="Arial"/>
                <a:buChar char="⚬"/>
              </a:pPr>
              <a:r>
                <a:rPr lang="en-US" sz="2400" spc="168">
                  <a:solidFill>
                    <a:srgbClr val="111B1E"/>
                  </a:solidFill>
                  <a:latin typeface="Helveticish"/>
                </a:rPr>
                <a:t>3-0, 3-1, 3-2</a:t>
              </a:r>
            </a:p>
          </p:txBody>
        </p:sp>
      </p:grpSp>
      <p:grpSp>
        <p:nvGrpSpPr>
          <p:cNvPr id="11" name="Group 11"/>
          <p:cNvGrpSpPr/>
          <p:nvPr/>
        </p:nvGrpSpPr>
        <p:grpSpPr>
          <a:xfrm>
            <a:off x="9372600" y="3654124"/>
            <a:ext cx="3747028" cy="5604176"/>
            <a:chOff x="0" y="0"/>
            <a:chExt cx="2347644" cy="3511212"/>
          </a:xfrm>
        </p:grpSpPr>
        <p:sp>
          <p:nvSpPr>
            <p:cNvPr id="12" name="Freeform 12"/>
            <p:cNvSpPr/>
            <p:nvPr/>
          </p:nvSpPr>
          <p:spPr>
            <a:xfrm>
              <a:off x="0" y="0"/>
              <a:ext cx="2347644" cy="3511212"/>
            </a:xfrm>
            <a:custGeom>
              <a:avLst/>
              <a:gdLst/>
              <a:ahLst/>
              <a:cxnLst/>
              <a:rect l="l" t="t" r="r" b="b"/>
              <a:pathLst>
                <a:path w="2347644" h="3511212">
                  <a:moveTo>
                    <a:pt x="0" y="0"/>
                  </a:moveTo>
                  <a:lnTo>
                    <a:pt x="0" y="3511212"/>
                  </a:lnTo>
                  <a:lnTo>
                    <a:pt x="2347644" y="3511212"/>
                  </a:lnTo>
                  <a:lnTo>
                    <a:pt x="2347644" y="0"/>
                  </a:lnTo>
                  <a:lnTo>
                    <a:pt x="0" y="0"/>
                  </a:lnTo>
                  <a:close/>
                  <a:moveTo>
                    <a:pt x="2286684" y="3450252"/>
                  </a:moveTo>
                  <a:lnTo>
                    <a:pt x="59690" y="3450252"/>
                  </a:lnTo>
                  <a:lnTo>
                    <a:pt x="59690" y="59690"/>
                  </a:lnTo>
                  <a:lnTo>
                    <a:pt x="2286684" y="59690"/>
                  </a:lnTo>
                  <a:lnTo>
                    <a:pt x="2286684" y="3450252"/>
                  </a:lnTo>
                  <a:close/>
                </a:path>
              </a:pathLst>
            </a:custGeom>
            <a:solidFill>
              <a:srgbClr val="F46819"/>
            </a:solidFill>
          </p:spPr>
        </p:sp>
      </p:grpSp>
      <p:grpSp>
        <p:nvGrpSpPr>
          <p:cNvPr id="13" name="Group 13"/>
          <p:cNvGrpSpPr/>
          <p:nvPr/>
        </p:nvGrpSpPr>
        <p:grpSpPr>
          <a:xfrm>
            <a:off x="9372600" y="3654124"/>
            <a:ext cx="3740150" cy="4324511"/>
            <a:chOff x="0" y="0"/>
            <a:chExt cx="4986867" cy="5766015"/>
          </a:xfrm>
        </p:grpSpPr>
        <p:sp>
          <p:nvSpPr>
            <p:cNvPr id="14" name="AutoShape 14"/>
            <p:cNvSpPr/>
            <p:nvPr/>
          </p:nvSpPr>
          <p:spPr>
            <a:xfrm>
              <a:off x="0" y="0"/>
              <a:ext cx="4986867" cy="1221911"/>
            </a:xfrm>
            <a:prstGeom prst="rect">
              <a:avLst/>
            </a:prstGeom>
            <a:solidFill>
              <a:srgbClr val="F46819"/>
            </a:solidFill>
          </p:spPr>
        </p:sp>
        <p:sp>
          <p:nvSpPr>
            <p:cNvPr id="15" name="TextBox 15"/>
            <p:cNvSpPr txBox="1"/>
            <p:nvPr/>
          </p:nvSpPr>
          <p:spPr>
            <a:xfrm>
              <a:off x="425556" y="1335281"/>
              <a:ext cx="4144925" cy="4430734"/>
            </a:xfrm>
            <a:prstGeom prst="rect">
              <a:avLst/>
            </a:prstGeom>
          </p:spPr>
          <p:txBody>
            <a:bodyPr lIns="0" tIns="0" rIns="0" bIns="0" rtlCol="0" anchor="t">
              <a:spAutoFit/>
            </a:bodyPr>
            <a:lstStyle/>
            <a:p>
              <a:pPr marL="462280" lvl="1" indent="-231140">
                <a:lnSpc>
                  <a:spcPts val="5488"/>
                </a:lnSpc>
                <a:buFont typeface="Arial"/>
                <a:buChar char="•"/>
              </a:pPr>
              <a:r>
                <a:rPr lang="en-US" sz="2800" spc="196">
                  <a:solidFill>
                    <a:srgbClr val="111B1E"/>
                  </a:solidFill>
                  <a:latin typeface="Helveticish"/>
                </a:rPr>
                <a:t>Hitter’s Count??</a:t>
              </a:r>
            </a:p>
            <a:p>
              <a:pPr>
                <a:lnSpc>
                  <a:spcPts val="5488"/>
                </a:lnSpc>
              </a:pPr>
              <a:endParaRPr lang="en-US" sz="2800" spc="196">
                <a:solidFill>
                  <a:srgbClr val="111B1E"/>
                </a:solidFill>
                <a:latin typeface="Helveticish"/>
              </a:endParaRPr>
            </a:p>
            <a:p>
              <a:pPr marL="462280" lvl="1" indent="-231140">
                <a:lnSpc>
                  <a:spcPts val="5488"/>
                </a:lnSpc>
                <a:buFont typeface="Arial"/>
                <a:buChar char="•"/>
              </a:pPr>
              <a:r>
                <a:rPr lang="en-US" sz="2800" spc="196">
                  <a:solidFill>
                    <a:srgbClr val="111B1E"/>
                  </a:solidFill>
                  <a:latin typeface="Helveticish"/>
                </a:rPr>
                <a:t>Pitcher's Count</a:t>
              </a:r>
            </a:p>
          </p:txBody>
        </p:sp>
      </p:grpSp>
      <p:sp>
        <p:nvSpPr>
          <p:cNvPr id="16" name="AutoShape 16"/>
          <p:cNvSpPr/>
          <p:nvPr/>
        </p:nvSpPr>
        <p:spPr>
          <a:xfrm>
            <a:off x="-613760" y="-513252"/>
            <a:ext cx="19134521" cy="3370752"/>
          </a:xfrm>
          <a:prstGeom prst="rect">
            <a:avLst/>
          </a:prstGeom>
          <a:solidFill>
            <a:srgbClr val="70080D"/>
          </a:solidFill>
        </p:spPr>
      </p:sp>
      <p:sp>
        <p:nvSpPr>
          <p:cNvPr id="17" name="TextBox 17"/>
          <p:cNvSpPr txBox="1"/>
          <p:nvPr/>
        </p:nvSpPr>
        <p:spPr>
          <a:xfrm>
            <a:off x="1012425" y="971550"/>
            <a:ext cx="14477640" cy="822325"/>
          </a:xfrm>
          <a:prstGeom prst="rect">
            <a:avLst/>
          </a:prstGeom>
        </p:spPr>
        <p:txBody>
          <a:bodyPr lIns="0" tIns="0" rIns="0" bIns="0" rtlCol="0" anchor="t">
            <a:spAutoFit/>
          </a:bodyPr>
          <a:lstStyle/>
          <a:p>
            <a:pPr>
              <a:lnSpc>
                <a:spcPts val="6650"/>
              </a:lnSpc>
            </a:pPr>
            <a:r>
              <a:rPr lang="en-US" sz="5000" spc="50">
                <a:solidFill>
                  <a:srgbClr val="FFFFFF"/>
                </a:solidFill>
                <a:latin typeface="Racing Sans One Bold"/>
              </a:rPr>
              <a:t>SOFTBALL BASICS - HITTING</a:t>
            </a:r>
          </a:p>
        </p:txBody>
      </p:sp>
      <p:grpSp>
        <p:nvGrpSpPr>
          <p:cNvPr id="18" name="Group 18"/>
          <p:cNvGrpSpPr/>
          <p:nvPr/>
        </p:nvGrpSpPr>
        <p:grpSpPr>
          <a:xfrm rot="-10800000">
            <a:off x="16263712" y="1028700"/>
            <a:ext cx="995588" cy="993995"/>
            <a:chOff x="0" y="0"/>
            <a:chExt cx="6350000" cy="6339840"/>
          </a:xfrm>
        </p:grpSpPr>
        <p:sp>
          <p:nvSpPr>
            <p:cNvPr id="19" name="Freeform 1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p:spPr>
        </p:sp>
      </p:grpSp>
      <p:grpSp>
        <p:nvGrpSpPr>
          <p:cNvPr id="20" name="Group 20"/>
          <p:cNvGrpSpPr/>
          <p:nvPr/>
        </p:nvGrpSpPr>
        <p:grpSpPr>
          <a:xfrm>
            <a:off x="1028700" y="3654124"/>
            <a:ext cx="3747028" cy="5604176"/>
            <a:chOff x="0" y="0"/>
            <a:chExt cx="2347644" cy="3511212"/>
          </a:xfrm>
        </p:grpSpPr>
        <p:sp>
          <p:nvSpPr>
            <p:cNvPr id="21" name="Freeform 21"/>
            <p:cNvSpPr/>
            <p:nvPr/>
          </p:nvSpPr>
          <p:spPr>
            <a:xfrm>
              <a:off x="0" y="0"/>
              <a:ext cx="2347644" cy="3511212"/>
            </a:xfrm>
            <a:custGeom>
              <a:avLst/>
              <a:gdLst/>
              <a:ahLst/>
              <a:cxnLst/>
              <a:rect l="l" t="t" r="r" b="b"/>
              <a:pathLst>
                <a:path w="2347644" h="3511212">
                  <a:moveTo>
                    <a:pt x="0" y="0"/>
                  </a:moveTo>
                  <a:lnTo>
                    <a:pt x="0" y="3511212"/>
                  </a:lnTo>
                  <a:lnTo>
                    <a:pt x="2347644" y="3511212"/>
                  </a:lnTo>
                  <a:lnTo>
                    <a:pt x="2347644" y="0"/>
                  </a:lnTo>
                  <a:lnTo>
                    <a:pt x="0" y="0"/>
                  </a:lnTo>
                  <a:close/>
                  <a:moveTo>
                    <a:pt x="2286684" y="3450252"/>
                  </a:moveTo>
                  <a:lnTo>
                    <a:pt x="59690" y="3450252"/>
                  </a:lnTo>
                  <a:lnTo>
                    <a:pt x="59690" y="59690"/>
                  </a:lnTo>
                  <a:lnTo>
                    <a:pt x="2286684" y="59690"/>
                  </a:lnTo>
                  <a:lnTo>
                    <a:pt x="2286684" y="3450252"/>
                  </a:lnTo>
                  <a:close/>
                </a:path>
              </a:pathLst>
            </a:custGeom>
            <a:solidFill>
              <a:srgbClr val="F46819"/>
            </a:solidFill>
          </p:spPr>
        </p:sp>
      </p:grpSp>
      <p:grpSp>
        <p:nvGrpSpPr>
          <p:cNvPr id="22" name="Group 22"/>
          <p:cNvGrpSpPr/>
          <p:nvPr/>
        </p:nvGrpSpPr>
        <p:grpSpPr>
          <a:xfrm>
            <a:off x="1028700" y="3654124"/>
            <a:ext cx="3740150" cy="2267111"/>
            <a:chOff x="0" y="0"/>
            <a:chExt cx="4986867" cy="3022815"/>
          </a:xfrm>
        </p:grpSpPr>
        <p:sp>
          <p:nvSpPr>
            <p:cNvPr id="23" name="AutoShape 23"/>
            <p:cNvSpPr/>
            <p:nvPr/>
          </p:nvSpPr>
          <p:spPr>
            <a:xfrm>
              <a:off x="0" y="0"/>
              <a:ext cx="4986867" cy="1221911"/>
            </a:xfrm>
            <a:prstGeom prst="rect">
              <a:avLst/>
            </a:prstGeom>
            <a:solidFill>
              <a:srgbClr val="F46819"/>
            </a:solidFill>
          </p:spPr>
        </p:sp>
        <p:sp>
          <p:nvSpPr>
            <p:cNvPr id="24" name="TextBox 24"/>
            <p:cNvSpPr txBox="1"/>
            <p:nvPr/>
          </p:nvSpPr>
          <p:spPr>
            <a:xfrm>
              <a:off x="425556" y="1335281"/>
              <a:ext cx="4144925" cy="1687534"/>
            </a:xfrm>
            <a:prstGeom prst="rect">
              <a:avLst/>
            </a:prstGeom>
          </p:spPr>
          <p:txBody>
            <a:bodyPr lIns="0" tIns="0" rIns="0" bIns="0" rtlCol="0" anchor="t">
              <a:spAutoFit/>
            </a:bodyPr>
            <a:lstStyle/>
            <a:p>
              <a:pPr>
                <a:lnSpc>
                  <a:spcPts val="5488"/>
                </a:lnSpc>
              </a:pPr>
              <a:r>
                <a:rPr lang="en-US" sz="2800" spc="196">
                  <a:solidFill>
                    <a:srgbClr val="111B1E"/>
                  </a:solidFill>
                  <a:latin typeface="Helveticish"/>
                </a:rPr>
                <a:t>No backtalk to the umpire!</a:t>
              </a: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3512272" y="3654124"/>
            <a:ext cx="3747028" cy="3297766"/>
            <a:chOff x="0" y="0"/>
            <a:chExt cx="2347644" cy="2066165"/>
          </a:xfrm>
        </p:grpSpPr>
        <p:sp>
          <p:nvSpPr>
            <p:cNvPr id="3" name="Freeform 3"/>
            <p:cNvSpPr/>
            <p:nvPr/>
          </p:nvSpPr>
          <p:spPr>
            <a:xfrm>
              <a:off x="0" y="0"/>
              <a:ext cx="2347644" cy="2066165"/>
            </a:xfrm>
            <a:custGeom>
              <a:avLst/>
              <a:gdLst/>
              <a:ahLst/>
              <a:cxnLst/>
              <a:rect l="l" t="t" r="r" b="b"/>
              <a:pathLst>
                <a:path w="2347644" h="2066165">
                  <a:moveTo>
                    <a:pt x="0" y="0"/>
                  </a:moveTo>
                  <a:lnTo>
                    <a:pt x="0" y="2066165"/>
                  </a:lnTo>
                  <a:lnTo>
                    <a:pt x="2347644" y="2066165"/>
                  </a:lnTo>
                  <a:lnTo>
                    <a:pt x="2347644" y="0"/>
                  </a:lnTo>
                  <a:lnTo>
                    <a:pt x="0" y="0"/>
                  </a:lnTo>
                  <a:close/>
                  <a:moveTo>
                    <a:pt x="2286684" y="2005205"/>
                  </a:moveTo>
                  <a:lnTo>
                    <a:pt x="59690" y="2005205"/>
                  </a:lnTo>
                  <a:lnTo>
                    <a:pt x="59690" y="59690"/>
                  </a:lnTo>
                  <a:lnTo>
                    <a:pt x="2286684" y="59690"/>
                  </a:lnTo>
                  <a:lnTo>
                    <a:pt x="2286684" y="2005205"/>
                  </a:lnTo>
                  <a:close/>
                </a:path>
              </a:pathLst>
            </a:custGeom>
            <a:solidFill>
              <a:srgbClr val="F46819"/>
            </a:solidFill>
          </p:spPr>
        </p:sp>
      </p:grpSp>
      <p:sp>
        <p:nvSpPr>
          <p:cNvPr id="4" name="AutoShape 4"/>
          <p:cNvSpPr/>
          <p:nvPr/>
        </p:nvSpPr>
        <p:spPr>
          <a:xfrm>
            <a:off x="13512272" y="3654124"/>
            <a:ext cx="3747028" cy="960676"/>
          </a:xfrm>
          <a:prstGeom prst="rect">
            <a:avLst/>
          </a:prstGeom>
          <a:solidFill>
            <a:srgbClr val="F46819"/>
          </a:solidFill>
        </p:spPr>
      </p:sp>
      <p:sp>
        <p:nvSpPr>
          <p:cNvPr id="5" name="TextBox 5"/>
          <p:cNvSpPr txBox="1"/>
          <p:nvPr/>
        </p:nvSpPr>
        <p:spPr>
          <a:xfrm>
            <a:off x="13828580" y="4671830"/>
            <a:ext cx="3114411" cy="2010003"/>
          </a:xfrm>
          <a:prstGeom prst="rect">
            <a:avLst/>
          </a:prstGeom>
        </p:spPr>
        <p:txBody>
          <a:bodyPr lIns="0" tIns="0" rIns="0" bIns="0" rtlCol="0" anchor="t">
            <a:spAutoFit/>
          </a:bodyPr>
          <a:lstStyle/>
          <a:p>
            <a:pPr>
              <a:lnSpc>
                <a:spcPts val="5488"/>
              </a:lnSpc>
            </a:pPr>
            <a:r>
              <a:rPr lang="en-US" sz="2800" spc="196">
                <a:solidFill>
                  <a:srgbClr val="111B1E"/>
                </a:solidFill>
                <a:latin typeface="Helveticish"/>
              </a:rPr>
              <a:t>Do not swing at 3-0 pitch unless told to by Coach</a:t>
            </a:r>
          </a:p>
        </p:txBody>
      </p:sp>
      <p:grpSp>
        <p:nvGrpSpPr>
          <p:cNvPr id="6" name="Group 6"/>
          <p:cNvGrpSpPr/>
          <p:nvPr/>
        </p:nvGrpSpPr>
        <p:grpSpPr>
          <a:xfrm>
            <a:off x="5206472" y="3654124"/>
            <a:ext cx="3747028" cy="3297766"/>
            <a:chOff x="0" y="0"/>
            <a:chExt cx="2347644" cy="2066165"/>
          </a:xfrm>
        </p:grpSpPr>
        <p:sp>
          <p:nvSpPr>
            <p:cNvPr id="7" name="Freeform 7"/>
            <p:cNvSpPr/>
            <p:nvPr/>
          </p:nvSpPr>
          <p:spPr>
            <a:xfrm>
              <a:off x="0" y="0"/>
              <a:ext cx="2347644" cy="2066165"/>
            </a:xfrm>
            <a:custGeom>
              <a:avLst/>
              <a:gdLst/>
              <a:ahLst/>
              <a:cxnLst/>
              <a:rect l="l" t="t" r="r" b="b"/>
              <a:pathLst>
                <a:path w="2347644" h="2066165">
                  <a:moveTo>
                    <a:pt x="0" y="0"/>
                  </a:moveTo>
                  <a:lnTo>
                    <a:pt x="0" y="2066165"/>
                  </a:lnTo>
                  <a:lnTo>
                    <a:pt x="2347644" y="2066165"/>
                  </a:lnTo>
                  <a:lnTo>
                    <a:pt x="2347644" y="0"/>
                  </a:lnTo>
                  <a:lnTo>
                    <a:pt x="0" y="0"/>
                  </a:lnTo>
                  <a:close/>
                  <a:moveTo>
                    <a:pt x="2286684" y="2005205"/>
                  </a:moveTo>
                  <a:lnTo>
                    <a:pt x="59690" y="2005205"/>
                  </a:lnTo>
                  <a:lnTo>
                    <a:pt x="59690" y="59690"/>
                  </a:lnTo>
                  <a:lnTo>
                    <a:pt x="2286684" y="59690"/>
                  </a:lnTo>
                  <a:lnTo>
                    <a:pt x="2286684" y="2005205"/>
                  </a:lnTo>
                  <a:close/>
                </a:path>
              </a:pathLst>
            </a:custGeom>
            <a:solidFill>
              <a:srgbClr val="F46819"/>
            </a:solidFill>
          </p:spPr>
        </p:sp>
      </p:grpSp>
      <p:grpSp>
        <p:nvGrpSpPr>
          <p:cNvPr id="8" name="Group 8"/>
          <p:cNvGrpSpPr/>
          <p:nvPr/>
        </p:nvGrpSpPr>
        <p:grpSpPr>
          <a:xfrm>
            <a:off x="5206472" y="3654124"/>
            <a:ext cx="3740150" cy="2705896"/>
            <a:chOff x="0" y="0"/>
            <a:chExt cx="4986867" cy="3607862"/>
          </a:xfrm>
        </p:grpSpPr>
        <p:sp>
          <p:nvSpPr>
            <p:cNvPr id="9" name="AutoShape 9"/>
            <p:cNvSpPr/>
            <p:nvPr/>
          </p:nvSpPr>
          <p:spPr>
            <a:xfrm>
              <a:off x="0" y="0"/>
              <a:ext cx="4986867" cy="1221911"/>
            </a:xfrm>
            <a:prstGeom prst="rect">
              <a:avLst/>
            </a:prstGeom>
            <a:solidFill>
              <a:srgbClr val="F46819"/>
            </a:solidFill>
          </p:spPr>
        </p:sp>
        <p:sp>
          <p:nvSpPr>
            <p:cNvPr id="10" name="TextBox 10"/>
            <p:cNvSpPr txBox="1"/>
            <p:nvPr/>
          </p:nvSpPr>
          <p:spPr>
            <a:xfrm>
              <a:off x="425556" y="1421006"/>
              <a:ext cx="4144925" cy="2186855"/>
            </a:xfrm>
            <a:prstGeom prst="rect">
              <a:avLst/>
            </a:prstGeom>
          </p:spPr>
          <p:txBody>
            <a:bodyPr lIns="0" tIns="0" rIns="0" bIns="0" rtlCol="0" anchor="t">
              <a:spAutoFit/>
            </a:bodyPr>
            <a:lstStyle/>
            <a:p>
              <a:pPr>
                <a:lnSpc>
                  <a:spcPts val="4508"/>
                </a:lnSpc>
              </a:pPr>
              <a:r>
                <a:rPr lang="en-US" sz="2800" spc="196">
                  <a:solidFill>
                    <a:srgbClr val="111B1E"/>
                  </a:solidFill>
                  <a:latin typeface="Helveticish"/>
                </a:rPr>
                <a:t>Keep your eye on the ball when swinging</a:t>
              </a:r>
            </a:p>
          </p:txBody>
        </p:sp>
      </p:grpSp>
      <p:grpSp>
        <p:nvGrpSpPr>
          <p:cNvPr id="11" name="Group 11"/>
          <p:cNvGrpSpPr/>
          <p:nvPr/>
        </p:nvGrpSpPr>
        <p:grpSpPr>
          <a:xfrm>
            <a:off x="9372600" y="3654124"/>
            <a:ext cx="3747028" cy="3297766"/>
            <a:chOff x="0" y="0"/>
            <a:chExt cx="2347644" cy="2066165"/>
          </a:xfrm>
        </p:grpSpPr>
        <p:sp>
          <p:nvSpPr>
            <p:cNvPr id="12" name="Freeform 12"/>
            <p:cNvSpPr/>
            <p:nvPr/>
          </p:nvSpPr>
          <p:spPr>
            <a:xfrm>
              <a:off x="0" y="0"/>
              <a:ext cx="2347644" cy="2066165"/>
            </a:xfrm>
            <a:custGeom>
              <a:avLst/>
              <a:gdLst/>
              <a:ahLst/>
              <a:cxnLst/>
              <a:rect l="l" t="t" r="r" b="b"/>
              <a:pathLst>
                <a:path w="2347644" h="2066165">
                  <a:moveTo>
                    <a:pt x="0" y="0"/>
                  </a:moveTo>
                  <a:lnTo>
                    <a:pt x="0" y="2066165"/>
                  </a:lnTo>
                  <a:lnTo>
                    <a:pt x="2347644" y="2066165"/>
                  </a:lnTo>
                  <a:lnTo>
                    <a:pt x="2347644" y="0"/>
                  </a:lnTo>
                  <a:lnTo>
                    <a:pt x="0" y="0"/>
                  </a:lnTo>
                  <a:close/>
                  <a:moveTo>
                    <a:pt x="2286684" y="2005205"/>
                  </a:moveTo>
                  <a:lnTo>
                    <a:pt x="59690" y="2005205"/>
                  </a:lnTo>
                  <a:lnTo>
                    <a:pt x="59690" y="59690"/>
                  </a:lnTo>
                  <a:lnTo>
                    <a:pt x="2286684" y="59690"/>
                  </a:lnTo>
                  <a:lnTo>
                    <a:pt x="2286684" y="2005205"/>
                  </a:lnTo>
                  <a:close/>
                </a:path>
              </a:pathLst>
            </a:custGeom>
            <a:solidFill>
              <a:srgbClr val="F46819"/>
            </a:solidFill>
          </p:spPr>
        </p:sp>
      </p:grpSp>
      <p:grpSp>
        <p:nvGrpSpPr>
          <p:cNvPr id="13" name="Group 13"/>
          <p:cNvGrpSpPr/>
          <p:nvPr/>
        </p:nvGrpSpPr>
        <p:grpSpPr>
          <a:xfrm>
            <a:off x="9372600" y="3654124"/>
            <a:ext cx="3740150" cy="2952911"/>
            <a:chOff x="0" y="0"/>
            <a:chExt cx="4986867" cy="3937215"/>
          </a:xfrm>
        </p:grpSpPr>
        <p:sp>
          <p:nvSpPr>
            <p:cNvPr id="14" name="AutoShape 14"/>
            <p:cNvSpPr/>
            <p:nvPr/>
          </p:nvSpPr>
          <p:spPr>
            <a:xfrm>
              <a:off x="0" y="0"/>
              <a:ext cx="4986867" cy="1221911"/>
            </a:xfrm>
            <a:prstGeom prst="rect">
              <a:avLst/>
            </a:prstGeom>
            <a:solidFill>
              <a:srgbClr val="F46819"/>
            </a:solidFill>
          </p:spPr>
        </p:sp>
        <p:sp>
          <p:nvSpPr>
            <p:cNvPr id="15" name="TextBox 15"/>
            <p:cNvSpPr txBox="1"/>
            <p:nvPr/>
          </p:nvSpPr>
          <p:spPr>
            <a:xfrm>
              <a:off x="425556" y="1335281"/>
              <a:ext cx="4144925" cy="2601934"/>
            </a:xfrm>
            <a:prstGeom prst="rect">
              <a:avLst/>
            </a:prstGeom>
          </p:spPr>
          <p:txBody>
            <a:bodyPr lIns="0" tIns="0" rIns="0" bIns="0" rtlCol="0" anchor="t">
              <a:spAutoFit/>
            </a:bodyPr>
            <a:lstStyle/>
            <a:p>
              <a:pPr>
                <a:lnSpc>
                  <a:spcPts val="5488"/>
                </a:lnSpc>
              </a:pPr>
              <a:r>
                <a:rPr lang="en-US" sz="2800" spc="196">
                  <a:solidFill>
                    <a:srgbClr val="111B1E"/>
                  </a:solidFill>
                  <a:latin typeface="Helveticish"/>
                </a:rPr>
                <a:t>Be patient, get into hitters counts. 2-0, 3-1</a:t>
              </a:r>
            </a:p>
          </p:txBody>
        </p:sp>
      </p:grpSp>
      <p:sp>
        <p:nvSpPr>
          <p:cNvPr id="16" name="AutoShape 16"/>
          <p:cNvSpPr/>
          <p:nvPr/>
        </p:nvSpPr>
        <p:spPr>
          <a:xfrm>
            <a:off x="-613760" y="-513252"/>
            <a:ext cx="19134521" cy="3370752"/>
          </a:xfrm>
          <a:prstGeom prst="rect">
            <a:avLst/>
          </a:prstGeom>
          <a:solidFill>
            <a:srgbClr val="70080D"/>
          </a:solidFill>
        </p:spPr>
      </p:sp>
      <p:sp>
        <p:nvSpPr>
          <p:cNvPr id="17" name="TextBox 17"/>
          <p:cNvSpPr txBox="1"/>
          <p:nvPr/>
        </p:nvSpPr>
        <p:spPr>
          <a:xfrm>
            <a:off x="1012425" y="971550"/>
            <a:ext cx="14477640" cy="822325"/>
          </a:xfrm>
          <a:prstGeom prst="rect">
            <a:avLst/>
          </a:prstGeom>
        </p:spPr>
        <p:txBody>
          <a:bodyPr lIns="0" tIns="0" rIns="0" bIns="0" rtlCol="0" anchor="t">
            <a:spAutoFit/>
          </a:bodyPr>
          <a:lstStyle/>
          <a:p>
            <a:pPr>
              <a:lnSpc>
                <a:spcPts val="6650"/>
              </a:lnSpc>
            </a:pPr>
            <a:r>
              <a:rPr lang="en-US" sz="5000" spc="50">
                <a:solidFill>
                  <a:srgbClr val="FFFFFF"/>
                </a:solidFill>
                <a:latin typeface="Racing Sans One Bold"/>
              </a:rPr>
              <a:t>SOFTBALL BASICS - HITTING</a:t>
            </a:r>
          </a:p>
        </p:txBody>
      </p:sp>
      <p:grpSp>
        <p:nvGrpSpPr>
          <p:cNvPr id="18" name="Group 18"/>
          <p:cNvGrpSpPr/>
          <p:nvPr/>
        </p:nvGrpSpPr>
        <p:grpSpPr>
          <a:xfrm rot="-10800000">
            <a:off x="16263712" y="1028700"/>
            <a:ext cx="995588" cy="993995"/>
            <a:chOff x="0" y="0"/>
            <a:chExt cx="6350000" cy="6339840"/>
          </a:xfrm>
        </p:grpSpPr>
        <p:sp>
          <p:nvSpPr>
            <p:cNvPr id="19" name="Freeform 1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p:spPr>
        </p:sp>
      </p:grpSp>
      <p:grpSp>
        <p:nvGrpSpPr>
          <p:cNvPr id="20" name="Group 20"/>
          <p:cNvGrpSpPr/>
          <p:nvPr/>
        </p:nvGrpSpPr>
        <p:grpSpPr>
          <a:xfrm>
            <a:off x="1028700" y="3654124"/>
            <a:ext cx="3747028" cy="3297766"/>
            <a:chOff x="0" y="0"/>
            <a:chExt cx="2347644" cy="2066165"/>
          </a:xfrm>
        </p:grpSpPr>
        <p:sp>
          <p:nvSpPr>
            <p:cNvPr id="21" name="Freeform 21"/>
            <p:cNvSpPr/>
            <p:nvPr/>
          </p:nvSpPr>
          <p:spPr>
            <a:xfrm>
              <a:off x="0" y="0"/>
              <a:ext cx="2347644" cy="2066165"/>
            </a:xfrm>
            <a:custGeom>
              <a:avLst/>
              <a:gdLst/>
              <a:ahLst/>
              <a:cxnLst/>
              <a:rect l="l" t="t" r="r" b="b"/>
              <a:pathLst>
                <a:path w="2347644" h="2066165">
                  <a:moveTo>
                    <a:pt x="0" y="0"/>
                  </a:moveTo>
                  <a:lnTo>
                    <a:pt x="0" y="2066165"/>
                  </a:lnTo>
                  <a:lnTo>
                    <a:pt x="2347644" y="2066165"/>
                  </a:lnTo>
                  <a:lnTo>
                    <a:pt x="2347644" y="0"/>
                  </a:lnTo>
                  <a:lnTo>
                    <a:pt x="0" y="0"/>
                  </a:lnTo>
                  <a:close/>
                  <a:moveTo>
                    <a:pt x="2286684" y="2005205"/>
                  </a:moveTo>
                  <a:lnTo>
                    <a:pt x="59690" y="2005205"/>
                  </a:lnTo>
                  <a:lnTo>
                    <a:pt x="59690" y="59690"/>
                  </a:lnTo>
                  <a:lnTo>
                    <a:pt x="2286684" y="59690"/>
                  </a:lnTo>
                  <a:lnTo>
                    <a:pt x="2286684" y="2005205"/>
                  </a:lnTo>
                  <a:close/>
                </a:path>
              </a:pathLst>
            </a:custGeom>
            <a:solidFill>
              <a:srgbClr val="F46819"/>
            </a:solidFill>
          </p:spPr>
        </p:sp>
      </p:grpSp>
      <p:grpSp>
        <p:nvGrpSpPr>
          <p:cNvPr id="22" name="Group 22"/>
          <p:cNvGrpSpPr/>
          <p:nvPr/>
        </p:nvGrpSpPr>
        <p:grpSpPr>
          <a:xfrm>
            <a:off x="1028700" y="3654124"/>
            <a:ext cx="3740150" cy="2952911"/>
            <a:chOff x="0" y="0"/>
            <a:chExt cx="4986867" cy="3937215"/>
          </a:xfrm>
        </p:grpSpPr>
        <p:sp>
          <p:nvSpPr>
            <p:cNvPr id="23" name="AutoShape 23"/>
            <p:cNvSpPr/>
            <p:nvPr/>
          </p:nvSpPr>
          <p:spPr>
            <a:xfrm>
              <a:off x="0" y="0"/>
              <a:ext cx="4986867" cy="1221911"/>
            </a:xfrm>
            <a:prstGeom prst="rect">
              <a:avLst/>
            </a:prstGeom>
            <a:solidFill>
              <a:srgbClr val="F46819"/>
            </a:solidFill>
          </p:spPr>
        </p:sp>
        <p:sp>
          <p:nvSpPr>
            <p:cNvPr id="24" name="TextBox 24"/>
            <p:cNvSpPr txBox="1"/>
            <p:nvPr/>
          </p:nvSpPr>
          <p:spPr>
            <a:xfrm>
              <a:off x="425556" y="1335281"/>
              <a:ext cx="4144925" cy="2601934"/>
            </a:xfrm>
            <a:prstGeom prst="rect">
              <a:avLst/>
            </a:prstGeom>
          </p:spPr>
          <p:txBody>
            <a:bodyPr lIns="0" tIns="0" rIns="0" bIns="0" rtlCol="0" anchor="t">
              <a:spAutoFit/>
            </a:bodyPr>
            <a:lstStyle/>
            <a:p>
              <a:pPr>
                <a:lnSpc>
                  <a:spcPts val="5488"/>
                </a:lnSpc>
              </a:pPr>
              <a:r>
                <a:rPr lang="en-US" sz="2800" spc="196">
                  <a:solidFill>
                    <a:srgbClr val="111B1E"/>
                  </a:solidFill>
                  <a:latin typeface="Helveticish"/>
                </a:rPr>
                <a:t>Look towards Coach before at bat for bunt sign</a:t>
              </a:r>
            </a:p>
          </p:txBody>
        </p:sp>
      </p:grpSp>
      <p:sp>
        <p:nvSpPr>
          <p:cNvPr id="25" name="TextBox 25"/>
          <p:cNvSpPr txBox="1"/>
          <p:nvPr/>
        </p:nvSpPr>
        <p:spPr>
          <a:xfrm>
            <a:off x="2294524" y="7359120"/>
            <a:ext cx="13317952" cy="2927880"/>
          </a:xfrm>
          <a:prstGeom prst="rect">
            <a:avLst/>
          </a:prstGeom>
        </p:spPr>
        <p:txBody>
          <a:bodyPr lIns="0" tIns="0" rIns="0" bIns="0" rtlCol="0" anchor="t">
            <a:spAutoFit/>
          </a:bodyPr>
          <a:lstStyle/>
          <a:p>
            <a:pPr>
              <a:lnSpc>
                <a:spcPts val="7524"/>
              </a:lnSpc>
            </a:pPr>
            <a:r>
              <a:rPr lang="en-US" sz="7920" spc="-396">
                <a:solidFill>
                  <a:srgbClr val="70080D"/>
                </a:solidFill>
                <a:latin typeface="League Spartan"/>
              </a:rPr>
              <a:t>DO NOT THROW THE BAT!!!</a:t>
            </a:r>
          </a:p>
          <a:p>
            <a:pPr>
              <a:lnSpc>
                <a:spcPts val="7524"/>
              </a:lnSpc>
            </a:pPr>
            <a:r>
              <a:rPr lang="en-US" sz="7920" spc="-396">
                <a:solidFill>
                  <a:srgbClr val="F46819"/>
                </a:solidFill>
                <a:latin typeface="League Spartan"/>
              </a:rPr>
              <a:t>DO NOT THROW THE BAT!!!</a:t>
            </a:r>
          </a:p>
          <a:p>
            <a:pPr algn="l">
              <a:lnSpc>
                <a:spcPts val="7524"/>
              </a:lnSpc>
            </a:pPr>
            <a:r>
              <a:rPr lang="en-US" sz="7920" spc="-396">
                <a:solidFill>
                  <a:srgbClr val="111B1E"/>
                </a:solidFill>
                <a:latin typeface="League Spartan"/>
              </a:rPr>
              <a:t>DO NOT THROW THE BAT!!!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9397670" cy="11176590"/>
            <a:chOff x="0" y="0"/>
            <a:chExt cx="25863559" cy="14902121"/>
          </a:xfrm>
        </p:grpSpPr>
        <p:sp>
          <p:nvSpPr>
            <p:cNvPr id="3" name="AutoShape 3"/>
            <p:cNvSpPr/>
            <p:nvPr/>
          </p:nvSpPr>
          <p:spPr>
            <a:xfrm>
              <a:off x="0" y="0"/>
              <a:ext cx="25863559" cy="14902121"/>
            </a:xfrm>
            <a:prstGeom prst="rect">
              <a:avLst/>
            </a:prstGeom>
            <a:solidFill>
              <a:srgbClr val="70080D"/>
            </a:solidFill>
          </p:spPr>
        </p:sp>
      </p:grpSp>
      <p:grpSp>
        <p:nvGrpSpPr>
          <p:cNvPr id="4" name="Group 4"/>
          <p:cNvGrpSpPr/>
          <p:nvPr/>
        </p:nvGrpSpPr>
        <p:grpSpPr>
          <a:xfrm rot="-5400000">
            <a:off x="15799419" y="7798419"/>
            <a:ext cx="1461050" cy="1458713"/>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46819"/>
            </a:solidFill>
          </p:spPr>
        </p:sp>
      </p:grpSp>
      <p:sp>
        <p:nvSpPr>
          <p:cNvPr id="6" name="TextBox 6"/>
          <p:cNvSpPr txBox="1"/>
          <p:nvPr/>
        </p:nvSpPr>
        <p:spPr>
          <a:xfrm>
            <a:off x="1457325" y="2306302"/>
            <a:ext cx="10897721" cy="6141105"/>
          </a:xfrm>
          <a:prstGeom prst="rect">
            <a:avLst/>
          </a:prstGeom>
        </p:spPr>
        <p:txBody>
          <a:bodyPr lIns="0" tIns="0" rIns="0" bIns="0" rtlCol="0" anchor="t">
            <a:spAutoFit/>
          </a:bodyPr>
          <a:lstStyle/>
          <a:p>
            <a:pPr marL="462280" lvl="1" indent="-231140">
              <a:lnSpc>
                <a:spcPts val="5376"/>
              </a:lnSpc>
              <a:buFont typeface="Arial"/>
              <a:buChar char="•"/>
            </a:pPr>
            <a:r>
              <a:rPr lang="en-US" sz="2800" spc="196" dirty="0">
                <a:solidFill>
                  <a:srgbClr val="FFFFFF"/>
                </a:solidFill>
                <a:latin typeface="Helveticish"/>
              </a:rPr>
              <a:t>SOFTBALL GLOVE (11.5 INCH MINIMUM)</a:t>
            </a:r>
          </a:p>
          <a:p>
            <a:pPr marL="462280" lvl="1" indent="-231140">
              <a:lnSpc>
                <a:spcPts val="5376"/>
              </a:lnSpc>
              <a:buFont typeface="Arial"/>
              <a:buChar char="•"/>
            </a:pPr>
            <a:r>
              <a:rPr lang="en-US" sz="2800" spc="196" dirty="0">
                <a:solidFill>
                  <a:srgbClr val="FFFFFF"/>
                </a:solidFill>
                <a:latin typeface="Helveticish"/>
              </a:rPr>
              <a:t>SOFTBALL CLEATS (PLASTIC)</a:t>
            </a:r>
          </a:p>
          <a:p>
            <a:pPr marL="924560" lvl="2" indent="-308187">
              <a:lnSpc>
                <a:spcPts val="5376"/>
              </a:lnSpc>
              <a:buFont typeface="Arial"/>
              <a:buChar char="⚬"/>
            </a:pPr>
            <a:r>
              <a:rPr lang="en-US" sz="2800" spc="196" dirty="0">
                <a:solidFill>
                  <a:srgbClr val="FFFFFF"/>
                </a:solidFill>
                <a:latin typeface="Helveticish"/>
              </a:rPr>
              <a:t>SNEAKERS FOR TURF GAMES</a:t>
            </a:r>
          </a:p>
          <a:p>
            <a:pPr marL="462280" lvl="1" indent="-231140">
              <a:lnSpc>
                <a:spcPts val="5376"/>
              </a:lnSpc>
              <a:buFont typeface="Arial"/>
              <a:buChar char="•"/>
            </a:pPr>
            <a:r>
              <a:rPr lang="en-US" sz="2800" spc="196" dirty="0">
                <a:solidFill>
                  <a:srgbClr val="FFFFFF"/>
                </a:solidFill>
                <a:latin typeface="Helveticish"/>
              </a:rPr>
              <a:t>T-SHIRTS (NO PRACTICING IN VISIBLE SPORTS BRAS)</a:t>
            </a:r>
          </a:p>
          <a:p>
            <a:pPr marL="462280" lvl="1" indent="-231140">
              <a:lnSpc>
                <a:spcPts val="5376"/>
              </a:lnSpc>
              <a:buFont typeface="Arial"/>
              <a:buChar char="•"/>
            </a:pPr>
            <a:r>
              <a:rPr lang="en-US" sz="2800" spc="196" dirty="0">
                <a:solidFill>
                  <a:srgbClr val="FFFFFF"/>
                </a:solidFill>
                <a:latin typeface="Helveticish"/>
              </a:rPr>
              <a:t>BATS (OPTIONAL)</a:t>
            </a:r>
          </a:p>
          <a:p>
            <a:pPr marL="924560" lvl="2" indent="-308187">
              <a:lnSpc>
                <a:spcPts val="5376"/>
              </a:lnSpc>
              <a:buFont typeface="Arial"/>
              <a:buChar char="⚬"/>
            </a:pPr>
            <a:r>
              <a:rPr lang="en-US" sz="2800" spc="196" dirty="0">
                <a:solidFill>
                  <a:srgbClr val="FFFFFF"/>
                </a:solidFill>
                <a:latin typeface="Helveticish"/>
              </a:rPr>
              <a:t>MUST BE A SOFTBALL BAT NOT A BASEBALL BAT</a:t>
            </a:r>
          </a:p>
          <a:p>
            <a:pPr marL="462280" lvl="1" indent="-231140">
              <a:lnSpc>
                <a:spcPts val="5376"/>
              </a:lnSpc>
              <a:buFont typeface="Arial"/>
              <a:buChar char="•"/>
            </a:pPr>
            <a:r>
              <a:rPr lang="en-US" sz="2800" spc="196" dirty="0">
                <a:solidFill>
                  <a:srgbClr val="FFFFFF"/>
                </a:solidFill>
                <a:latin typeface="Helveticish"/>
              </a:rPr>
              <a:t>WATER (OPTIONAL)</a:t>
            </a:r>
          </a:p>
          <a:p>
            <a:pPr marL="462280" lvl="1" indent="-231140">
              <a:lnSpc>
                <a:spcPts val="5376"/>
              </a:lnSpc>
              <a:buFont typeface="Arial"/>
              <a:buChar char="•"/>
            </a:pPr>
            <a:r>
              <a:rPr lang="en-US" sz="2800" spc="196" dirty="0">
                <a:solidFill>
                  <a:srgbClr val="FFFFFF"/>
                </a:solidFill>
                <a:latin typeface="Helveticish"/>
              </a:rPr>
              <a:t>TEAM PANTS (BLACK)</a:t>
            </a:r>
          </a:p>
        </p:txBody>
      </p:sp>
      <p:sp>
        <p:nvSpPr>
          <p:cNvPr id="7" name="TextBox 7"/>
          <p:cNvSpPr txBox="1"/>
          <p:nvPr/>
        </p:nvSpPr>
        <p:spPr>
          <a:xfrm>
            <a:off x="1028700" y="1297659"/>
            <a:ext cx="8688775" cy="914400"/>
          </a:xfrm>
          <a:prstGeom prst="rect">
            <a:avLst/>
          </a:prstGeom>
        </p:spPr>
        <p:txBody>
          <a:bodyPr lIns="0" tIns="0" rIns="0" bIns="0" rtlCol="0" anchor="t">
            <a:spAutoFit/>
          </a:bodyPr>
          <a:lstStyle/>
          <a:p>
            <a:pPr>
              <a:lnSpc>
                <a:spcPts val="7200"/>
              </a:lnSpc>
            </a:pPr>
            <a:r>
              <a:rPr lang="en-US" sz="6000" spc="240">
                <a:solidFill>
                  <a:srgbClr val="F46819"/>
                </a:solidFill>
                <a:latin typeface="Racing Sans One"/>
              </a:rPr>
              <a:t>REQUIRED EQUIPMENT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6819"/>
        </a:solidFill>
        <a:effectLst/>
      </p:bgPr>
    </p:bg>
    <p:spTree>
      <p:nvGrpSpPr>
        <p:cNvPr id="1" name=""/>
        <p:cNvGrpSpPr/>
        <p:nvPr/>
      </p:nvGrpSpPr>
      <p:grpSpPr>
        <a:xfrm>
          <a:off x="0" y="0"/>
          <a:ext cx="0" cy="0"/>
          <a:chOff x="0" y="0"/>
          <a:chExt cx="0" cy="0"/>
        </a:xfrm>
      </p:grpSpPr>
      <p:sp>
        <p:nvSpPr>
          <p:cNvPr id="2" name="TextBox 2"/>
          <p:cNvSpPr txBox="1"/>
          <p:nvPr/>
        </p:nvSpPr>
        <p:spPr>
          <a:xfrm>
            <a:off x="1028700" y="819921"/>
            <a:ext cx="6145471" cy="1828800"/>
          </a:xfrm>
          <a:prstGeom prst="rect">
            <a:avLst/>
          </a:prstGeom>
        </p:spPr>
        <p:txBody>
          <a:bodyPr lIns="0" tIns="0" rIns="0" bIns="0" rtlCol="0" anchor="t">
            <a:spAutoFit/>
          </a:bodyPr>
          <a:lstStyle/>
          <a:p>
            <a:pPr>
              <a:lnSpc>
                <a:spcPts val="7200"/>
              </a:lnSpc>
            </a:pPr>
            <a:r>
              <a:rPr lang="en-US" sz="6000" spc="240">
                <a:solidFill>
                  <a:srgbClr val="70080D"/>
                </a:solidFill>
                <a:latin typeface="Racing Sans One"/>
              </a:rPr>
              <a:t>TEAM EXPECTATIONS</a:t>
            </a:r>
          </a:p>
        </p:txBody>
      </p:sp>
      <p:grpSp>
        <p:nvGrpSpPr>
          <p:cNvPr id="3" name="Group 3"/>
          <p:cNvGrpSpPr/>
          <p:nvPr/>
        </p:nvGrpSpPr>
        <p:grpSpPr>
          <a:xfrm>
            <a:off x="1028700" y="7533277"/>
            <a:ext cx="1727787" cy="1725023"/>
            <a:chOff x="0" y="0"/>
            <a:chExt cx="6350000" cy="6339840"/>
          </a:xfrm>
        </p:grpSpPr>
        <p:sp>
          <p:nvSpPr>
            <p:cNvPr id="4" name="Freeform 4"/>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p:spPr>
        </p:sp>
      </p:grpSp>
      <p:sp>
        <p:nvSpPr>
          <p:cNvPr id="5" name="AutoShape 5"/>
          <p:cNvSpPr/>
          <p:nvPr/>
        </p:nvSpPr>
        <p:spPr>
          <a:xfrm>
            <a:off x="7174171" y="0"/>
            <a:ext cx="11371752" cy="11315700"/>
          </a:xfrm>
          <a:prstGeom prst="rect">
            <a:avLst/>
          </a:prstGeom>
          <a:solidFill>
            <a:srgbClr val="FFFFFF"/>
          </a:solidFill>
        </p:spPr>
      </p:sp>
      <p:sp>
        <p:nvSpPr>
          <p:cNvPr id="6" name="TextBox 6"/>
          <p:cNvSpPr txBox="1"/>
          <p:nvPr/>
        </p:nvSpPr>
        <p:spPr>
          <a:xfrm>
            <a:off x="7704214" y="513207"/>
            <a:ext cx="10003648" cy="4063613"/>
          </a:xfrm>
          <a:prstGeom prst="rect">
            <a:avLst/>
          </a:prstGeom>
        </p:spPr>
        <p:txBody>
          <a:bodyPr lIns="0" tIns="0" rIns="0" bIns="0" rtlCol="0" anchor="t">
            <a:spAutoFit/>
          </a:bodyPr>
          <a:lstStyle/>
          <a:p>
            <a:pPr marL="462280" lvl="1" indent="-231140">
              <a:lnSpc>
                <a:spcPts val="5376"/>
              </a:lnSpc>
              <a:buFont typeface="Arial"/>
              <a:buChar char="•"/>
            </a:pPr>
            <a:r>
              <a:rPr lang="en-US" sz="2800" spc="196" dirty="0">
                <a:solidFill>
                  <a:srgbClr val="111B1E"/>
                </a:solidFill>
                <a:latin typeface="Helveticish"/>
              </a:rPr>
              <a:t>8 GAME SEASON PLUS PLAYOFFS – </a:t>
            </a:r>
          </a:p>
          <a:p>
            <a:pPr marL="462280" lvl="1" indent="-231140">
              <a:lnSpc>
                <a:spcPts val="5376"/>
              </a:lnSpc>
              <a:buFont typeface="Arial"/>
              <a:buChar char="•"/>
            </a:pPr>
            <a:r>
              <a:rPr lang="en-US" sz="2800" spc="196" dirty="0">
                <a:solidFill>
                  <a:srgbClr val="111B1E"/>
                </a:solidFill>
                <a:latin typeface="Helveticish"/>
              </a:rPr>
              <a:t>WEEKDAY GAMES GENERALLY START AT 4:15 PM</a:t>
            </a:r>
          </a:p>
          <a:p>
            <a:pPr marL="462280" lvl="1" indent="-231140">
              <a:lnSpc>
                <a:spcPts val="5376"/>
              </a:lnSpc>
              <a:buFont typeface="Arial"/>
              <a:buChar char="•"/>
            </a:pPr>
            <a:r>
              <a:rPr lang="en-US" sz="2800" spc="196" dirty="0">
                <a:solidFill>
                  <a:srgbClr val="111B1E"/>
                </a:solidFill>
                <a:latin typeface="Helveticish"/>
              </a:rPr>
              <a:t>MUST COME TO SCHOOL IN ORDER TO PRACTICE OR PLAY IN GAME</a:t>
            </a:r>
          </a:p>
          <a:p>
            <a:pPr marL="462280" lvl="1" indent="-231140">
              <a:lnSpc>
                <a:spcPts val="5376"/>
              </a:lnSpc>
              <a:buFont typeface="Arial"/>
              <a:buChar char="•"/>
            </a:pPr>
            <a:r>
              <a:rPr lang="en-US" sz="2800" spc="196" dirty="0">
                <a:solidFill>
                  <a:srgbClr val="111B1E"/>
                </a:solidFill>
                <a:latin typeface="Helveticish"/>
              </a:rPr>
              <a:t>ALWAYS BRING YOUR GLOVE AND CLEATS TO PRACTICE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709917" y="-546630"/>
            <a:ext cx="5629945" cy="11380259"/>
          </a:xfrm>
          <a:prstGeom prst="rect">
            <a:avLst/>
          </a:prstGeom>
          <a:solidFill>
            <a:srgbClr val="70080D"/>
          </a:solidFill>
        </p:spPr>
      </p:sp>
      <p:sp>
        <p:nvSpPr>
          <p:cNvPr id="3" name="AutoShape 3"/>
          <p:cNvSpPr/>
          <p:nvPr/>
        </p:nvSpPr>
        <p:spPr>
          <a:xfrm>
            <a:off x="16140684" y="-689505"/>
            <a:ext cx="569233" cy="11380259"/>
          </a:xfrm>
          <a:prstGeom prst="rect">
            <a:avLst/>
          </a:prstGeom>
          <a:solidFill>
            <a:srgbClr val="F46819"/>
          </a:solidFill>
        </p:spPr>
      </p:sp>
      <p:sp>
        <p:nvSpPr>
          <p:cNvPr id="4" name="TextBox 4"/>
          <p:cNvSpPr txBox="1"/>
          <p:nvPr/>
        </p:nvSpPr>
        <p:spPr>
          <a:xfrm rot="5400000">
            <a:off x="13002005" y="4686300"/>
            <a:ext cx="9428990" cy="914400"/>
          </a:xfrm>
          <a:prstGeom prst="rect">
            <a:avLst/>
          </a:prstGeom>
        </p:spPr>
        <p:txBody>
          <a:bodyPr lIns="0" tIns="0" rIns="0" bIns="0" rtlCol="0" anchor="t">
            <a:spAutoFit/>
          </a:bodyPr>
          <a:lstStyle/>
          <a:p>
            <a:pPr>
              <a:lnSpc>
                <a:spcPts val="7200"/>
              </a:lnSpc>
            </a:pPr>
            <a:r>
              <a:rPr lang="en-US" sz="6000" spc="240">
                <a:solidFill>
                  <a:srgbClr val="FFFFFF"/>
                </a:solidFill>
                <a:latin typeface="Racing Sans One"/>
              </a:rPr>
              <a:t>TEAM RULES</a:t>
            </a:r>
          </a:p>
        </p:txBody>
      </p:sp>
      <p:sp>
        <p:nvSpPr>
          <p:cNvPr id="5" name="TextBox 5"/>
          <p:cNvSpPr txBox="1"/>
          <p:nvPr/>
        </p:nvSpPr>
        <p:spPr>
          <a:xfrm>
            <a:off x="559254" y="371285"/>
            <a:ext cx="15276213" cy="9353931"/>
          </a:xfrm>
          <a:prstGeom prst="rect">
            <a:avLst/>
          </a:prstGeom>
        </p:spPr>
        <p:txBody>
          <a:bodyPr lIns="0" tIns="0" rIns="0" bIns="0" rtlCol="0" anchor="t">
            <a:spAutoFit/>
          </a:bodyPr>
          <a:lstStyle/>
          <a:p>
            <a:pPr marL="429260" lvl="1" indent="-214630">
              <a:lnSpc>
                <a:spcPts val="4992"/>
              </a:lnSpc>
              <a:buFont typeface="Arial"/>
              <a:buChar char="•"/>
            </a:pPr>
            <a:r>
              <a:rPr lang="en-US" sz="2600" spc="181">
                <a:solidFill>
                  <a:srgbClr val="111B1E"/>
                </a:solidFill>
                <a:latin typeface="Helveticish"/>
              </a:rPr>
              <a:t>Be </a:t>
            </a:r>
            <a:r>
              <a:rPr lang="en-US" sz="2600" spc="181">
                <a:solidFill>
                  <a:srgbClr val="111B1E"/>
                </a:solidFill>
                <a:latin typeface="Helveticish Bold"/>
              </a:rPr>
              <a:t>RESPECTFUL</a:t>
            </a:r>
            <a:r>
              <a:rPr lang="en-US" sz="2600" spc="181">
                <a:solidFill>
                  <a:srgbClr val="111B1E"/>
                </a:solidFill>
                <a:latin typeface="Helveticish"/>
              </a:rPr>
              <a:t> to all coaches, umpires, opponents and each other at all times. Remember that you are representing New Heights, the coaches, and your families at all times!</a:t>
            </a:r>
          </a:p>
          <a:p>
            <a:pPr>
              <a:lnSpc>
                <a:spcPts val="4992"/>
              </a:lnSpc>
            </a:pPr>
            <a:endParaRPr lang="en-US" sz="2600" spc="181">
              <a:solidFill>
                <a:srgbClr val="111B1E"/>
              </a:solidFill>
              <a:latin typeface="Helveticish"/>
            </a:endParaRPr>
          </a:p>
          <a:p>
            <a:pPr marL="429260" lvl="1" indent="-214630">
              <a:lnSpc>
                <a:spcPts val="4992"/>
              </a:lnSpc>
              <a:buFont typeface="Arial"/>
              <a:buChar char="•"/>
            </a:pPr>
            <a:r>
              <a:rPr lang="en-US" sz="2600" spc="181">
                <a:solidFill>
                  <a:srgbClr val="111B1E"/>
                </a:solidFill>
                <a:latin typeface="Helveticish"/>
              </a:rPr>
              <a:t>No profanity or inappropriate language.</a:t>
            </a:r>
          </a:p>
          <a:p>
            <a:pPr>
              <a:lnSpc>
                <a:spcPts val="4992"/>
              </a:lnSpc>
            </a:pPr>
            <a:endParaRPr lang="en-US" sz="2600" spc="181">
              <a:solidFill>
                <a:srgbClr val="111B1E"/>
              </a:solidFill>
              <a:latin typeface="Helveticish"/>
            </a:endParaRPr>
          </a:p>
          <a:p>
            <a:pPr marL="396240" lvl="1" indent="-198120">
              <a:lnSpc>
                <a:spcPts val="4608"/>
              </a:lnSpc>
              <a:buFont typeface="Arial"/>
              <a:buChar char="•"/>
            </a:pPr>
            <a:r>
              <a:rPr lang="en-US" sz="2400" spc="168">
                <a:solidFill>
                  <a:srgbClr val="111B1E"/>
                </a:solidFill>
                <a:latin typeface="Helveticish"/>
              </a:rPr>
              <a:t>All lateness and absences from practices or games must be communicated </a:t>
            </a:r>
            <a:r>
              <a:rPr lang="en-US" sz="2400" spc="168">
                <a:solidFill>
                  <a:srgbClr val="111B1E"/>
                </a:solidFill>
                <a:latin typeface="Helveticish Bold"/>
              </a:rPr>
              <a:t>PERSONALLY</a:t>
            </a:r>
            <a:r>
              <a:rPr lang="en-US" sz="2400" spc="168">
                <a:solidFill>
                  <a:srgbClr val="111B1E"/>
                </a:solidFill>
                <a:latin typeface="Helveticish"/>
              </a:rPr>
              <a:t> </a:t>
            </a:r>
            <a:r>
              <a:rPr lang="en-US" sz="2400" spc="168">
                <a:solidFill>
                  <a:srgbClr val="111B1E"/>
                </a:solidFill>
                <a:latin typeface="Helveticish Bold"/>
              </a:rPr>
              <a:t>or by a PARENT</a:t>
            </a:r>
            <a:r>
              <a:rPr lang="en-US" sz="2400" spc="168">
                <a:solidFill>
                  <a:srgbClr val="111B1E"/>
                </a:solidFill>
                <a:latin typeface="Helveticish"/>
              </a:rPr>
              <a:t> to the coach via word of mouth, text or email. </a:t>
            </a:r>
            <a:r>
              <a:rPr lang="en-US" sz="2400" spc="168">
                <a:solidFill>
                  <a:srgbClr val="111B1E"/>
                </a:solidFill>
                <a:latin typeface="Helveticish Bold"/>
              </a:rPr>
              <a:t>NO</a:t>
            </a:r>
            <a:r>
              <a:rPr lang="en-US" sz="2400" spc="168">
                <a:solidFill>
                  <a:srgbClr val="111B1E"/>
                </a:solidFill>
                <a:latin typeface="Helveticish"/>
              </a:rPr>
              <a:t> explanations for absences are to be communicated via third parties.</a:t>
            </a:r>
          </a:p>
          <a:p>
            <a:pPr>
              <a:lnSpc>
                <a:spcPts val="4992"/>
              </a:lnSpc>
            </a:pPr>
            <a:endParaRPr lang="en-US" sz="2400" spc="168">
              <a:solidFill>
                <a:srgbClr val="111B1E"/>
              </a:solidFill>
              <a:latin typeface="Helveticish"/>
            </a:endParaRPr>
          </a:p>
          <a:p>
            <a:pPr marL="429260" lvl="1" indent="-214630">
              <a:lnSpc>
                <a:spcPts val="4992"/>
              </a:lnSpc>
              <a:buFont typeface="Arial"/>
              <a:buChar char="•"/>
            </a:pPr>
            <a:r>
              <a:rPr lang="en-US" sz="2600" spc="181">
                <a:solidFill>
                  <a:srgbClr val="111B1E"/>
                </a:solidFill>
                <a:latin typeface="Helveticish"/>
              </a:rPr>
              <a:t>No visitors are allowed at practice unless authorized by the coaches. Any visitor causing a distraction will be asked to leave.</a:t>
            </a:r>
          </a:p>
          <a:p>
            <a:pPr>
              <a:lnSpc>
                <a:spcPts val="4992"/>
              </a:lnSpc>
            </a:pPr>
            <a:endParaRPr lang="en-US" sz="2600" spc="181">
              <a:solidFill>
                <a:srgbClr val="111B1E"/>
              </a:solidFill>
              <a:latin typeface="Helveticish"/>
            </a:endParaRPr>
          </a:p>
          <a:p>
            <a:pPr marL="429260" lvl="1" indent="-214630">
              <a:lnSpc>
                <a:spcPts val="4992"/>
              </a:lnSpc>
              <a:buFont typeface="Arial"/>
              <a:buChar char="•"/>
            </a:pPr>
            <a:r>
              <a:rPr lang="en-US" sz="2600" spc="181">
                <a:solidFill>
                  <a:srgbClr val="111B1E"/>
                </a:solidFill>
                <a:latin typeface="Helveticish"/>
              </a:rPr>
              <a:t>All players will be responsible for maintaining their academic standing. Players must not have any incomplete work when grades are checked or they will be ineligible.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6819"/>
        </a:solidFill>
        <a:effectLst/>
      </p:bgPr>
    </p:bg>
    <p:spTree>
      <p:nvGrpSpPr>
        <p:cNvPr id="1" name=""/>
        <p:cNvGrpSpPr/>
        <p:nvPr/>
      </p:nvGrpSpPr>
      <p:grpSpPr>
        <a:xfrm>
          <a:off x="0" y="0"/>
          <a:ext cx="0" cy="0"/>
          <a:chOff x="0" y="0"/>
          <a:chExt cx="0" cy="0"/>
        </a:xfrm>
      </p:grpSpPr>
      <p:sp>
        <p:nvSpPr>
          <p:cNvPr id="2" name="AutoShape 2"/>
          <p:cNvSpPr/>
          <p:nvPr/>
        </p:nvSpPr>
        <p:spPr>
          <a:xfrm>
            <a:off x="-698469" y="1028700"/>
            <a:ext cx="17976749" cy="8229600"/>
          </a:xfrm>
          <a:prstGeom prst="rect">
            <a:avLst/>
          </a:prstGeom>
          <a:solidFill>
            <a:srgbClr val="FFFFFF"/>
          </a:solidFill>
        </p:spPr>
      </p:sp>
      <p:grpSp>
        <p:nvGrpSpPr>
          <p:cNvPr id="3" name="Group 3"/>
          <p:cNvGrpSpPr/>
          <p:nvPr/>
        </p:nvGrpSpPr>
        <p:grpSpPr>
          <a:xfrm>
            <a:off x="421524" y="1358293"/>
            <a:ext cx="8991353" cy="7570414"/>
            <a:chOff x="0" y="0"/>
            <a:chExt cx="11988471" cy="10093885"/>
          </a:xfrm>
        </p:grpSpPr>
        <p:pic>
          <p:nvPicPr>
            <p:cNvPr id="4" name="Picture 4"/>
            <p:cNvPicPr>
              <a:picLocks noChangeAspect="1"/>
            </p:cNvPicPr>
            <p:nvPr/>
          </p:nvPicPr>
          <p:blipFill>
            <a:blip r:embed="rId2"/>
            <a:srcRect l="10757" r="10038"/>
            <a:stretch>
              <a:fillRect/>
            </a:stretch>
          </p:blipFill>
          <p:spPr>
            <a:xfrm>
              <a:off x="0" y="0"/>
              <a:ext cx="11988471" cy="10093885"/>
            </a:xfrm>
            <a:prstGeom prst="rect">
              <a:avLst/>
            </a:prstGeom>
          </p:spPr>
        </p:pic>
      </p:grpSp>
      <p:grpSp>
        <p:nvGrpSpPr>
          <p:cNvPr id="5" name="Group 5"/>
          <p:cNvGrpSpPr/>
          <p:nvPr/>
        </p:nvGrpSpPr>
        <p:grpSpPr>
          <a:xfrm>
            <a:off x="9759860" y="2672729"/>
            <a:ext cx="7322140" cy="4941542"/>
            <a:chOff x="0" y="0"/>
            <a:chExt cx="9762853" cy="6588722"/>
          </a:xfrm>
        </p:grpSpPr>
        <p:sp>
          <p:nvSpPr>
            <p:cNvPr id="6" name="TextBox 6"/>
            <p:cNvSpPr txBox="1"/>
            <p:nvPr/>
          </p:nvSpPr>
          <p:spPr>
            <a:xfrm>
              <a:off x="0" y="-85725"/>
              <a:ext cx="9762853" cy="1105958"/>
            </a:xfrm>
            <a:prstGeom prst="rect">
              <a:avLst/>
            </a:prstGeom>
          </p:spPr>
          <p:txBody>
            <a:bodyPr lIns="0" tIns="0" rIns="0" bIns="0" rtlCol="0" anchor="t">
              <a:spAutoFit/>
            </a:bodyPr>
            <a:lstStyle/>
            <a:p>
              <a:pPr>
                <a:lnSpc>
                  <a:spcPts val="6650"/>
                </a:lnSpc>
              </a:pPr>
              <a:r>
                <a:rPr lang="en-US" sz="5000" spc="50">
                  <a:solidFill>
                    <a:srgbClr val="70080D"/>
                  </a:solidFill>
                  <a:latin typeface="Helveticish Bold"/>
                </a:rPr>
                <a:t>ACADEMICS</a:t>
              </a:r>
            </a:p>
          </p:txBody>
        </p:sp>
        <p:sp>
          <p:nvSpPr>
            <p:cNvPr id="7" name="TextBox 7"/>
            <p:cNvSpPr txBox="1"/>
            <p:nvPr/>
          </p:nvSpPr>
          <p:spPr>
            <a:xfrm>
              <a:off x="0" y="1310348"/>
              <a:ext cx="9762853" cy="5278374"/>
            </a:xfrm>
            <a:prstGeom prst="rect">
              <a:avLst/>
            </a:prstGeom>
          </p:spPr>
          <p:txBody>
            <a:bodyPr lIns="0" tIns="0" rIns="0" bIns="0" rtlCol="0" anchor="t">
              <a:spAutoFit/>
            </a:bodyPr>
            <a:lstStyle/>
            <a:p>
              <a:pPr marL="462280" lvl="1" indent="-231140">
                <a:lnSpc>
                  <a:spcPts val="5376"/>
                </a:lnSpc>
                <a:buFont typeface="Arial"/>
                <a:buChar char="•"/>
              </a:pPr>
              <a:r>
                <a:rPr lang="en-US" sz="2800" spc="196">
                  <a:solidFill>
                    <a:srgbClr val="111B1E"/>
                  </a:solidFill>
                  <a:latin typeface="Helveticish"/>
                </a:rPr>
                <a:t>It is </a:t>
              </a:r>
              <a:r>
                <a:rPr lang="en-US" sz="2800" spc="196">
                  <a:solidFill>
                    <a:srgbClr val="111B1E"/>
                  </a:solidFill>
                  <a:latin typeface="Helveticish Bold"/>
                </a:rPr>
                <a:t>YOUR</a:t>
              </a:r>
              <a:r>
                <a:rPr lang="en-US" sz="2800" spc="196">
                  <a:solidFill>
                    <a:srgbClr val="111B1E"/>
                  </a:solidFill>
                  <a:latin typeface="Helveticish"/>
                </a:rPr>
                <a:t> responsibility to hand in all of your classwork/homework on TIME!!!!</a:t>
              </a:r>
            </a:p>
            <a:p>
              <a:pPr>
                <a:lnSpc>
                  <a:spcPts val="5376"/>
                </a:lnSpc>
              </a:pPr>
              <a:endParaRPr lang="en-US" sz="2800" spc="196">
                <a:solidFill>
                  <a:srgbClr val="111B1E"/>
                </a:solidFill>
                <a:latin typeface="Helveticish"/>
              </a:endParaRPr>
            </a:p>
            <a:p>
              <a:pPr marL="462280" lvl="1" indent="-231140">
                <a:lnSpc>
                  <a:spcPts val="5376"/>
                </a:lnSpc>
                <a:buFont typeface="Arial"/>
                <a:buChar char="•"/>
              </a:pPr>
              <a:r>
                <a:rPr lang="en-US" sz="2800" spc="196">
                  <a:solidFill>
                    <a:srgbClr val="111B1E"/>
                  </a:solidFill>
                  <a:latin typeface="Helveticish"/>
                </a:rPr>
                <a:t>Eligibility will be determined by Mr. Sandomenico and Mr. Givens</a:t>
              </a:r>
            </a:p>
          </p:txBody>
        </p:sp>
      </p:grpSp>
      <p:grpSp>
        <p:nvGrpSpPr>
          <p:cNvPr id="8" name="Group 8"/>
          <p:cNvGrpSpPr/>
          <p:nvPr/>
        </p:nvGrpSpPr>
        <p:grpSpPr>
          <a:xfrm rot="-5400000">
            <a:off x="15997985" y="8084949"/>
            <a:ext cx="844433" cy="843082"/>
            <a:chOff x="0" y="0"/>
            <a:chExt cx="6350000" cy="6339840"/>
          </a:xfrm>
        </p:grpSpPr>
        <p:sp>
          <p:nvSpPr>
            <p:cNvPr id="9" name="Freeform 9"/>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70080D"/>
            </a:solidFill>
          </p:spPr>
        </p:sp>
      </p:grpSp>
      <p:grpSp>
        <p:nvGrpSpPr>
          <p:cNvPr id="10" name="Group 10"/>
          <p:cNvGrpSpPr/>
          <p:nvPr/>
        </p:nvGrpSpPr>
        <p:grpSpPr>
          <a:xfrm rot="-10800000">
            <a:off x="15997309" y="1358293"/>
            <a:ext cx="844433" cy="843082"/>
            <a:chOff x="0" y="0"/>
            <a:chExt cx="6350000" cy="6339840"/>
          </a:xfrm>
        </p:grpSpPr>
        <p:sp>
          <p:nvSpPr>
            <p:cNvPr id="11" name="Freeform 11"/>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70080D"/>
            </a:solid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6819"/>
        </a:solidFill>
        <a:effectLst/>
      </p:bgPr>
    </p:bg>
    <p:spTree>
      <p:nvGrpSpPr>
        <p:cNvPr id="1" name=""/>
        <p:cNvGrpSpPr/>
        <p:nvPr/>
      </p:nvGrpSpPr>
      <p:grpSpPr>
        <a:xfrm>
          <a:off x="0" y="0"/>
          <a:ext cx="0" cy="0"/>
          <a:chOff x="0" y="0"/>
          <a:chExt cx="0" cy="0"/>
        </a:xfrm>
      </p:grpSpPr>
      <p:grpSp>
        <p:nvGrpSpPr>
          <p:cNvPr id="2" name="Group 2"/>
          <p:cNvGrpSpPr/>
          <p:nvPr/>
        </p:nvGrpSpPr>
        <p:grpSpPr>
          <a:xfrm>
            <a:off x="-350728" y="0"/>
            <a:ext cx="19397670" cy="11176590"/>
            <a:chOff x="0" y="0"/>
            <a:chExt cx="25863559" cy="14902121"/>
          </a:xfrm>
        </p:grpSpPr>
        <p:pic>
          <p:nvPicPr>
            <p:cNvPr id="3" name="Picture 3"/>
            <p:cNvPicPr>
              <a:picLocks noChangeAspect="1"/>
            </p:cNvPicPr>
            <p:nvPr/>
          </p:nvPicPr>
          <p:blipFill>
            <a:blip r:embed="rId2">
              <a:alphaModFix amt="31000"/>
            </a:blip>
            <a:srcRect t="6786" b="6786"/>
            <a:stretch>
              <a:fillRect/>
            </a:stretch>
          </p:blipFill>
          <p:spPr>
            <a:xfrm>
              <a:off x="0" y="0"/>
              <a:ext cx="25863559" cy="14902121"/>
            </a:xfrm>
            <a:prstGeom prst="rect">
              <a:avLst/>
            </a:prstGeom>
          </p:spPr>
        </p:pic>
      </p:grpSp>
      <p:grpSp>
        <p:nvGrpSpPr>
          <p:cNvPr id="4" name="Group 4"/>
          <p:cNvGrpSpPr/>
          <p:nvPr/>
        </p:nvGrpSpPr>
        <p:grpSpPr>
          <a:xfrm rot="-5400000">
            <a:off x="15884197" y="7883197"/>
            <a:ext cx="1376204" cy="1374002"/>
            <a:chOff x="0" y="0"/>
            <a:chExt cx="6350000" cy="6339840"/>
          </a:xfrm>
        </p:grpSpPr>
        <p:sp>
          <p:nvSpPr>
            <p:cNvPr id="5" name="Freeform 5"/>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70080D"/>
            </a:solidFill>
          </p:spPr>
        </p:sp>
      </p:grpSp>
      <p:sp>
        <p:nvSpPr>
          <p:cNvPr id="6" name="TextBox 6"/>
          <p:cNvSpPr txBox="1"/>
          <p:nvPr/>
        </p:nvSpPr>
        <p:spPr>
          <a:xfrm>
            <a:off x="1028700" y="2196068"/>
            <a:ext cx="15543599" cy="6374130"/>
          </a:xfrm>
          <a:prstGeom prst="rect">
            <a:avLst/>
          </a:prstGeom>
        </p:spPr>
        <p:txBody>
          <a:bodyPr lIns="0" tIns="0" rIns="0" bIns="0" rtlCol="0" anchor="t">
            <a:spAutoFit/>
          </a:bodyPr>
          <a:lstStyle/>
          <a:p>
            <a:pPr marL="462280" lvl="1" indent="-231140">
              <a:lnSpc>
                <a:spcPts val="4620"/>
              </a:lnSpc>
              <a:buFont typeface="Arial"/>
              <a:buChar char="•"/>
            </a:pPr>
            <a:r>
              <a:rPr lang="en-US" sz="2800" spc="308">
                <a:solidFill>
                  <a:srgbClr val="FFFFFF"/>
                </a:solidFill>
                <a:latin typeface="Helveticish"/>
              </a:rPr>
              <a:t>Coach K cannot intervene in school discipline</a:t>
            </a:r>
          </a:p>
          <a:p>
            <a:pPr marL="924560" lvl="2" indent="-308187">
              <a:lnSpc>
                <a:spcPts val="4620"/>
              </a:lnSpc>
              <a:buFont typeface="Arial"/>
              <a:buChar char="⚬"/>
            </a:pPr>
            <a:r>
              <a:rPr lang="en-US" sz="2800" spc="308">
                <a:solidFill>
                  <a:srgbClr val="FFFFFF"/>
                </a:solidFill>
                <a:latin typeface="Helveticish"/>
              </a:rPr>
              <a:t>Detention</a:t>
            </a:r>
          </a:p>
          <a:p>
            <a:pPr marL="1386840" lvl="3" indent="-346710">
              <a:lnSpc>
                <a:spcPts val="4620"/>
              </a:lnSpc>
              <a:buFont typeface="Arial"/>
              <a:buChar char="￭"/>
            </a:pPr>
            <a:r>
              <a:rPr lang="en-US" sz="2800" spc="308">
                <a:solidFill>
                  <a:srgbClr val="FFFFFF"/>
                </a:solidFill>
                <a:latin typeface="Helveticish"/>
              </a:rPr>
              <a:t>If you are late to practice because of detention, you will do extra exercises</a:t>
            </a:r>
          </a:p>
          <a:p>
            <a:pPr marL="924560" lvl="2" indent="-308187">
              <a:lnSpc>
                <a:spcPts val="4620"/>
              </a:lnSpc>
              <a:buFont typeface="Arial"/>
              <a:buChar char="⚬"/>
            </a:pPr>
            <a:r>
              <a:rPr lang="en-US" sz="2800" spc="308">
                <a:solidFill>
                  <a:srgbClr val="FFFFFF"/>
                </a:solidFill>
                <a:latin typeface="Helveticish"/>
              </a:rPr>
              <a:t>Teacher complaints – extra laps or game suspension</a:t>
            </a:r>
          </a:p>
          <a:p>
            <a:pPr>
              <a:lnSpc>
                <a:spcPts val="4620"/>
              </a:lnSpc>
            </a:pPr>
            <a:endParaRPr lang="en-US" sz="2800" spc="308">
              <a:solidFill>
                <a:srgbClr val="FFFFFF"/>
              </a:solidFill>
              <a:latin typeface="Helveticish"/>
            </a:endParaRPr>
          </a:p>
          <a:p>
            <a:pPr marL="462280" lvl="1" indent="-231140">
              <a:lnSpc>
                <a:spcPts val="4620"/>
              </a:lnSpc>
              <a:buFont typeface="Arial"/>
              <a:buChar char="•"/>
            </a:pPr>
            <a:r>
              <a:rPr lang="en-US" sz="2800" spc="308">
                <a:solidFill>
                  <a:srgbClr val="FFFFFF"/>
                </a:solidFill>
                <a:latin typeface="Helveticish"/>
              </a:rPr>
              <a:t>Suspension</a:t>
            </a:r>
          </a:p>
          <a:p>
            <a:pPr marL="924560" lvl="2" indent="-308187">
              <a:lnSpc>
                <a:spcPts val="4620"/>
              </a:lnSpc>
              <a:buFont typeface="Arial"/>
              <a:buChar char="⚬"/>
            </a:pPr>
            <a:r>
              <a:rPr lang="en-US" sz="2800" spc="308">
                <a:solidFill>
                  <a:srgbClr val="FFFFFF"/>
                </a:solidFill>
                <a:latin typeface="Helveticish"/>
              </a:rPr>
              <a:t>You cannot participate in practices or games if you are suspended from school</a:t>
            </a:r>
          </a:p>
          <a:p>
            <a:pPr>
              <a:lnSpc>
                <a:spcPts val="4620"/>
              </a:lnSpc>
            </a:pPr>
            <a:endParaRPr lang="en-US" sz="2800" spc="308">
              <a:solidFill>
                <a:srgbClr val="FFFFFF"/>
              </a:solidFill>
              <a:latin typeface="Helveticish"/>
            </a:endParaRPr>
          </a:p>
          <a:p>
            <a:pPr marL="462280" lvl="1" indent="-231140">
              <a:lnSpc>
                <a:spcPts val="4620"/>
              </a:lnSpc>
              <a:buFont typeface="Arial"/>
              <a:buChar char="•"/>
            </a:pPr>
            <a:r>
              <a:rPr lang="en-US" sz="2800" spc="308">
                <a:solidFill>
                  <a:srgbClr val="FFFFFF"/>
                </a:solidFill>
                <a:latin typeface="Helveticish"/>
              </a:rPr>
              <a:t>Coach K doesn’t like to be embarrassed!!!!!</a:t>
            </a:r>
          </a:p>
        </p:txBody>
      </p:sp>
      <p:sp>
        <p:nvSpPr>
          <p:cNvPr id="7" name="TextBox 7"/>
          <p:cNvSpPr txBox="1"/>
          <p:nvPr/>
        </p:nvSpPr>
        <p:spPr>
          <a:xfrm>
            <a:off x="1028700" y="1028700"/>
            <a:ext cx="9656748" cy="914400"/>
          </a:xfrm>
          <a:prstGeom prst="rect">
            <a:avLst/>
          </a:prstGeom>
        </p:spPr>
        <p:txBody>
          <a:bodyPr lIns="0" tIns="0" rIns="0" bIns="0" rtlCol="0" anchor="t">
            <a:spAutoFit/>
          </a:bodyPr>
          <a:lstStyle/>
          <a:p>
            <a:pPr>
              <a:lnSpc>
                <a:spcPts val="7200"/>
              </a:lnSpc>
            </a:pPr>
            <a:r>
              <a:rPr lang="en-US" sz="6000" spc="240">
                <a:solidFill>
                  <a:srgbClr val="70080D"/>
                </a:solidFill>
                <a:latin typeface="Racing Sans One"/>
              </a:rPr>
              <a:t>DISCIPLINE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4479" y="2935392"/>
            <a:ext cx="19436958" cy="488218"/>
            <a:chOff x="0" y="0"/>
            <a:chExt cx="25915944" cy="650958"/>
          </a:xfrm>
        </p:grpSpPr>
        <p:sp>
          <p:nvSpPr>
            <p:cNvPr id="3" name="AutoShape 3"/>
            <p:cNvSpPr/>
            <p:nvPr/>
          </p:nvSpPr>
          <p:spPr>
            <a:xfrm>
              <a:off x="0" y="0"/>
              <a:ext cx="25915944" cy="237724"/>
            </a:xfrm>
            <a:prstGeom prst="rect">
              <a:avLst/>
            </a:prstGeom>
            <a:solidFill>
              <a:srgbClr val="70080D"/>
            </a:solidFill>
          </p:spPr>
        </p:sp>
        <p:grpSp>
          <p:nvGrpSpPr>
            <p:cNvPr id="4" name="Group 4"/>
            <p:cNvGrpSpPr/>
            <p:nvPr/>
          </p:nvGrpSpPr>
          <p:grpSpPr>
            <a:xfrm rot="-10800000">
              <a:off x="3756675" y="52962"/>
              <a:ext cx="672874" cy="582709"/>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46819"/>
              </a:solidFill>
            </p:spPr>
          </p:sp>
        </p:grpSp>
        <p:grpSp>
          <p:nvGrpSpPr>
            <p:cNvPr id="6" name="Group 6"/>
            <p:cNvGrpSpPr/>
            <p:nvPr/>
          </p:nvGrpSpPr>
          <p:grpSpPr>
            <a:xfrm rot="-10800000">
              <a:off x="8253779" y="52962"/>
              <a:ext cx="672874" cy="582709"/>
              <a:chOff x="0" y="0"/>
              <a:chExt cx="6350000" cy="5499100"/>
            </a:xfrm>
          </p:grpSpPr>
          <p:sp>
            <p:nvSpPr>
              <p:cNvPr id="7" name="Freeform 7"/>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46819"/>
              </a:solidFill>
            </p:spPr>
          </p:sp>
        </p:grpSp>
        <p:grpSp>
          <p:nvGrpSpPr>
            <p:cNvPr id="8" name="Group 8"/>
            <p:cNvGrpSpPr/>
            <p:nvPr/>
          </p:nvGrpSpPr>
          <p:grpSpPr>
            <a:xfrm rot="-10800000">
              <a:off x="12651223" y="42641"/>
              <a:ext cx="672874" cy="582709"/>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46819"/>
              </a:solidFill>
            </p:spPr>
          </p:sp>
        </p:grpSp>
        <p:grpSp>
          <p:nvGrpSpPr>
            <p:cNvPr id="10" name="Group 10"/>
            <p:cNvGrpSpPr/>
            <p:nvPr/>
          </p:nvGrpSpPr>
          <p:grpSpPr>
            <a:xfrm rot="-10800000">
              <a:off x="17082609" y="52962"/>
              <a:ext cx="672874" cy="582709"/>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46819"/>
              </a:solidFill>
            </p:spPr>
          </p:sp>
        </p:grpSp>
        <p:grpSp>
          <p:nvGrpSpPr>
            <p:cNvPr id="12" name="Group 12"/>
            <p:cNvGrpSpPr/>
            <p:nvPr/>
          </p:nvGrpSpPr>
          <p:grpSpPr>
            <a:xfrm rot="-10800000">
              <a:off x="21520337" y="68249"/>
              <a:ext cx="672874" cy="582709"/>
              <a:chOff x="0" y="0"/>
              <a:chExt cx="6350000" cy="5499100"/>
            </a:xfrm>
          </p:grpSpPr>
          <p:sp>
            <p:nvSpPr>
              <p:cNvPr id="13" name="Freeform 13"/>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F46819"/>
              </a:solidFill>
            </p:spPr>
          </p:sp>
        </p:grpSp>
      </p:grpSp>
      <p:sp>
        <p:nvSpPr>
          <p:cNvPr id="14" name="TextBox 14"/>
          <p:cNvSpPr txBox="1"/>
          <p:nvPr/>
        </p:nvSpPr>
        <p:spPr>
          <a:xfrm>
            <a:off x="1028700" y="821072"/>
            <a:ext cx="13224965" cy="914400"/>
          </a:xfrm>
          <a:prstGeom prst="rect">
            <a:avLst/>
          </a:prstGeom>
        </p:spPr>
        <p:txBody>
          <a:bodyPr lIns="0" tIns="0" rIns="0" bIns="0" rtlCol="0" anchor="t">
            <a:spAutoFit/>
          </a:bodyPr>
          <a:lstStyle/>
          <a:p>
            <a:pPr>
              <a:lnSpc>
                <a:spcPts val="7200"/>
              </a:lnSpc>
            </a:pPr>
            <a:r>
              <a:rPr lang="en-US" sz="6000" spc="240">
                <a:solidFill>
                  <a:srgbClr val="F46819"/>
                </a:solidFill>
                <a:latin typeface="Racing Sans One"/>
              </a:rPr>
              <a:t>GAME DAY</a:t>
            </a:r>
          </a:p>
        </p:txBody>
      </p:sp>
      <p:sp>
        <p:nvSpPr>
          <p:cNvPr id="15" name="AutoShape 15"/>
          <p:cNvSpPr/>
          <p:nvPr/>
        </p:nvSpPr>
        <p:spPr>
          <a:xfrm>
            <a:off x="-261932" y="8757296"/>
            <a:ext cx="19476159" cy="1947261"/>
          </a:xfrm>
          <a:prstGeom prst="rect">
            <a:avLst/>
          </a:prstGeom>
          <a:solidFill>
            <a:srgbClr val="70080D"/>
          </a:solidFill>
        </p:spPr>
      </p:sp>
      <p:grpSp>
        <p:nvGrpSpPr>
          <p:cNvPr id="16" name="Group 16"/>
          <p:cNvGrpSpPr/>
          <p:nvPr/>
        </p:nvGrpSpPr>
        <p:grpSpPr>
          <a:xfrm rot="-5400000">
            <a:off x="16567533" y="9175770"/>
            <a:ext cx="692321" cy="691213"/>
            <a:chOff x="0" y="0"/>
            <a:chExt cx="6350000" cy="6339840"/>
          </a:xfrm>
        </p:grpSpPr>
        <p:sp>
          <p:nvSpPr>
            <p:cNvPr id="17" name="Freeform 1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46819"/>
            </a:solidFill>
          </p:spPr>
        </p:sp>
      </p:grpSp>
      <p:grpSp>
        <p:nvGrpSpPr>
          <p:cNvPr id="18" name="Group 18"/>
          <p:cNvGrpSpPr/>
          <p:nvPr/>
        </p:nvGrpSpPr>
        <p:grpSpPr>
          <a:xfrm>
            <a:off x="732082" y="3750724"/>
            <a:ext cx="3118331" cy="3937414"/>
            <a:chOff x="0" y="0"/>
            <a:chExt cx="4157775" cy="5249886"/>
          </a:xfrm>
        </p:grpSpPr>
        <p:sp>
          <p:nvSpPr>
            <p:cNvPr id="19" name="TextBox 19"/>
            <p:cNvSpPr txBox="1"/>
            <p:nvPr/>
          </p:nvSpPr>
          <p:spPr>
            <a:xfrm>
              <a:off x="0" y="-123825"/>
              <a:ext cx="4157775" cy="649605"/>
            </a:xfrm>
            <a:prstGeom prst="rect">
              <a:avLst/>
            </a:prstGeom>
          </p:spPr>
          <p:txBody>
            <a:bodyPr lIns="0" tIns="0" rIns="0" bIns="0" rtlCol="0" anchor="t">
              <a:spAutoFit/>
            </a:bodyPr>
            <a:lstStyle/>
            <a:p>
              <a:pPr algn="ctr">
                <a:lnSpc>
                  <a:spcPts val="4290"/>
                </a:lnSpc>
              </a:pPr>
              <a:r>
                <a:rPr lang="en-US" sz="2600" spc="286">
                  <a:solidFill>
                    <a:srgbClr val="70080D"/>
                  </a:solidFill>
                  <a:latin typeface="Helveticish"/>
                </a:rPr>
                <a:t>I</a:t>
              </a:r>
            </a:p>
          </p:txBody>
        </p:sp>
        <p:sp>
          <p:nvSpPr>
            <p:cNvPr id="20" name="TextBox 20"/>
            <p:cNvSpPr txBox="1"/>
            <p:nvPr/>
          </p:nvSpPr>
          <p:spPr>
            <a:xfrm>
              <a:off x="0" y="643850"/>
              <a:ext cx="4157775" cy="4606036"/>
            </a:xfrm>
            <a:prstGeom prst="rect">
              <a:avLst/>
            </a:prstGeom>
          </p:spPr>
          <p:txBody>
            <a:bodyPr lIns="0" tIns="0" rIns="0" bIns="0" rtlCol="0" anchor="t">
              <a:spAutoFit/>
            </a:bodyPr>
            <a:lstStyle/>
            <a:p>
              <a:pPr algn="ctr">
                <a:lnSpc>
                  <a:spcPts val="4704"/>
                </a:lnSpc>
              </a:pPr>
              <a:r>
                <a:rPr lang="en-US" sz="2400" spc="168">
                  <a:solidFill>
                    <a:srgbClr val="111B1E"/>
                  </a:solidFill>
                  <a:latin typeface="Helveticish Bold"/>
                </a:rPr>
                <a:t>MUST</a:t>
              </a:r>
              <a:r>
                <a:rPr lang="en-US" sz="2400" spc="168">
                  <a:solidFill>
                    <a:srgbClr val="111B1E"/>
                  </a:solidFill>
                  <a:latin typeface="Helveticish"/>
                </a:rPr>
                <a:t> come to school and be </a:t>
              </a:r>
              <a:r>
                <a:rPr lang="en-US" sz="2400" spc="168">
                  <a:solidFill>
                    <a:srgbClr val="111B1E"/>
                  </a:solidFill>
                  <a:latin typeface="Helveticish Bold"/>
                </a:rPr>
                <a:t>ON</a:t>
              </a:r>
              <a:r>
                <a:rPr lang="en-US" sz="2400" spc="168">
                  <a:solidFill>
                    <a:srgbClr val="111B1E"/>
                  </a:solidFill>
                  <a:latin typeface="Helveticish"/>
                </a:rPr>
                <a:t> </a:t>
              </a:r>
              <a:r>
                <a:rPr lang="en-US" sz="2400" spc="168">
                  <a:solidFill>
                    <a:srgbClr val="111B1E"/>
                  </a:solidFill>
                  <a:latin typeface="Helveticish Bold"/>
                </a:rPr>
                <a:t>TIME</a:t>
              </a:r>
              <a:r>
                <a:rPr lang="en-US" sz="2400" spc="168">
                  <a:solidFill>
                    <a:srgbClr val="111B1E"/>
                  </a:solidFill>
                  <a:latin typeface="Helveticish"/>
                </a:rPr>
                <a:t> in order to play unless you are on a school authorized trip.</a:t>
              </a:r>
            </a:p>
          </p:txBody>
        </p:sp>
      </p:grpSp>
      <p:grpSp>
        <p:nvGrpSpPr>
          <p:cNvPr id="21" name="Group 21"/>
          <p:cNvGrpSpPr/>
          <p:nvPr/>
        </p:nvGrpSpPr>
        <p:grpSpPr>
          <a:xfrm>
            <a:off x="4513125" y="3750724"/>
            <a:ext cx="2710117" cy="3346864"/>
            <a:chOff x="0" y="0"/>
            <a:chExt cx="3613489" cy="4462486"/>
          </a:xfrm>
        </p:grpSpPr>
        <p:sp>
          <p:nvSpPr>
            <p:cNvPr id="22" name="TextBox 22"/>
            <p:cNvSpPr txBox="1"/>
            <p:nvPr/>
          </p:nvSpPr>
          <p:spPr>
            <a:xfrm>
              <a:off x="0" y="-123825"/>
              <a:ext cx="3613489" cy="649605"/>
            </a:xfrm>
            <a:prstGeom prst="rect">
              <a:avLst/>
            </a:prstGeom>
          </p:spPr>
          <p:txBody>
            <a:bodyPr lIns="0" tIns="0" rIns="0" bIns="0" rtlCol="0" anchor="t">
              <a:spAutoFit/>
            </a:bodyPr>
            <a:lstStyle/>
            <a:p>
              <a:pPr algn="ctr">
                <a:lnSpc>
                  <a:spcPts val="4290"/>
                </a:lnSpc>
              </a:pPr>
              <a:r>
                <a:rPr lang="en-US" sz="2600" spc="286">
                  <a:solidFill>
                    <a:srgbClr val="70080D"/>
                  </a:solidFill>
                  <a:latin typeface="Helveticish"/>
                </a:rPr>
                <a:t>II</a:t>
              </a:r>
            </a:p>
          </p:txBody>
        </p:sp>
        <p:sp>
          <p:nvSpPr>
            <p:cNvPr id="23" name="TextBox 23"/>
            <p:cNvSpPr txBox="1"/>
            <p:nvPr/>
          </p:nvSpPr>
          <p:spPr>
            <a:xfrm>
              <a:off x="0" y="643850"/>
              <a:ext cx="3613489" cy="3818636"/>
            </a:xfrm>
            <a:prstGeom prst="rect">
              <a:avLst/>
            </a:prstGeom>
          </p:spPr>
          <p:txBody>
            <a:bodyPr lIns="0" tIns="0" rIns="0" bIns="0" rtlCol="0" anchor="t">
              <a:spAutoFit/>
            </a:bodyPr>
            <a:lstStyle/>
            <a:p>
              <a:pPr algn="ctr">
                <a:lnSpc>
                  <a:spcPts val="4704"/>
                </a:lnSpc>
              </a:pPr>
              <a:r>
                <a:rPr lang="en-US" sz="2400" spc="168">
                  <a:solidFill>
                    <a:srgbClr val="111B1E"/>
                  </a:solidFill>
                  <a:latin typeface="Helveticish"/>
                </a:rPr>
                <a:t>Team members will be excused from last two class periods on game days</a:t>
              </a:r>
            </a:p>
          </p:txBody>
        </p:sp>
      </p:grpSp>
      <p:grpSp>
        <p:nvGrpSpPr>
          <p:cNvPr id="24" name="Group 24"/>
          <p:cNvGrpSpPr/>
          <p:nvPr/>
        </p:nvGrpSpPr>
        <p:grpSpPr>
          <a:xfrm>
            <a:off x="7811208" y="3750724"/>
            <a:ext cx="2710117" cy="3346864"/>
            <a:chOff x="0" y="0"/>
            <a:chExt cx="3613489" cy="4462486"/>
          </a:xfrm>
        </p:grpSpPr>
        <p:sp>
          <p:nvSpPr>
            <p:cNvPr id="25" name="TextBox 25"/>
            <p:cNvSpPr txBox="1"/>
            <p:nvPr/>
          </p:nvSpPr>
          <p:spPr>
            <a:xfrm>
              <a:off x="0" y="-123825"/>
              <a:ext cx="3613489" cy="649605"/>
            </a:xfrm>
            <a:prstGeom prst="rect">
              <a:avLst/>
            </a:prstGeom>
          </p:spPr>
          <p:txBody>
            <a:bodyPr lIns="0" tIns="0" rIns="0" bIns="0" rtlCol="0" anchor="t">
              <a:spAutoFit/>
            </a:bodyPr>
            <a:lstStyle/>
            <a:p>
              <a:pPr algn="ctr">
                <a:lnSpc>
                  <a:spcPts val="4290"/>
                </a:lnSpc>
              </a:pPr>
              <a:r>
                <a:rPr lang="en-US" sz="2600" spc="286">
                  <a:solidFill>
                    <a:srgbClr val="70080D"/>
                  </a:solidFill>
                  <a:latin typeface="Helveticish"/>
                </a:rPr>
                <a:t>III</a:t>
              </a:r>
            </a:p>
          </p:txBody>
        </p:sp>
        <p:sp>
          <p:nvSpPr>
            <p:cNvPr id="26" name="TextBox 26"/>
            <p:cNvSpPr txBox="1"/>
            <p:nvPr/>
          </p:nvSpPr>
          <p:spPr>
            <a:xfrm>
              <a:off x="0" y="643850"/>
              <a:ext cx="3613489" cy="3818636"/>
            </a:xfrm>
            <a:prstGeom prst="rect">
              <a:avLst/>
            </a:prstGeom>
          </p:spPr>
          <p:txBody>
            <a:bodyPr lIns="0" tIns="0" rIns="0" bIns="0" rtlCol="0" anchor="t">
              <a:spAutoFit/>
            </a:bodyPr>
            <a:lstStyle/>
            <a:p>
              <a:pPr algn="ctr">
                <a:lnSpc>
                  <a:spcPts val="4704"/>
                </a:lnSpc>
              </a:pPr>
              <a:r>
                <a:rPr lang="en-US" sz="2400" spc="168">
                  <a:solidFill>
                    <a:srgbClr val="111B1E"/>
                  </a:solidFill>
                  <a:latin typeface="Helveticish"/>
                </a:rPr>
                <a:t>Only players and managers may leave early with the team to travel to games</a:t>
              </a:r>
            </a:p>
          </p:txBody>
        </p:sp>
      </p:grpSp>
      <p:grpSp>
        <p:nvGrpSpPr>
          <p:cNvPr id="27" name="Group 27"/>
          <p:cNvGrpSpPr/>
          <p:nvPr/>
        </p:nvGrpSpPr>
        <p:grpSpPr>
          <a:xfrm>
            <a:off x="11134748" y="3750724"/>
            <a:ext cx="2710117" cy="3937414"/>
            <a:chOff x="0" y="0"/>
            <a:chExt cx="3613489" cy="5249885"/>
          </a:xfrm>
        </p:grpSpPr>
        <p:sp>
          <p:nvSpPr>
            <p:cNvPr id="28" name="TextBox 28"/>
            <p:cNvSpPr txBox="1"/>
            <p:nvPr/>
          </p:nvSpPr>
          <p:spPr>
            <a:xfrm>
              <a:off x="0" y="-123825"/>
              <a:ext cx="3613489" cy="649605"/>
            </a:xfrm>
            <a:prstGeom prst="rect">
              <a:avLst/>
            </a:prstGeom>
          </p:spPr>
          <p:txBody>
            <a:bodyPr lIns="0" tIns="0" rIns="0" bIns="0" rtlCol="0" anchor="t">
              <a:spAutoFit/>
            </a:bodyPr>
            <a:lstStyle/>
            <a:p>
              <a:pPr algn="ctr">
                <a:lnSpc>
                  <a:spcPts val="4290"/>
                </a:lnSpc>
              </a:pPr>
              <a:r>
                <a:rPr lang="en-US" sz="2600" spc="286">
                  <a:solidFill>
                    <a:srgbClr val="70080D"/>
                  </a:solidFill>
                  <a:latin typeface="Helveticish"/>
                </a:rPr>
                <a:t>IV</a:t>
              </a:r>
            </a:p>
          </p:txBody>
        </p:sp>
        <p:sp>
          <p:nvSpPr>
            <p:cNvPr id="29" name="TextBox 29"/>
            <p:cNvSpPr txBox="1"/>
            <p:nvPr/>
          </p:nvSpPr>
          <p:spPr>
            <a:xfrm>
              <a:off x="0" y="643849"/>
              <a:ext cx="3613489" cy="4606036"/>
            </a:xfrm>
            <a:prstGeom prst="rect">
              <a:avLst/>
            </a:prstGeom>
          </p:spPr>
          <p:txBody>
            <a:bodyPr lIns="0" tIns="0" rIns="0" bIns="0" rtlCol="0" anchor="t">
              <a:spAutoFit/>
            </a:bodyPr>
            <a:lstStyle/>
            <a:p>
              <a:pPr algn="ctr">
                <a:lnSpc>
                  <a:spcPts val="4704"/>
                </a:lnSpc>
              </a:pPr>
              <a:r>
                <a:rPr lang="en-US" sz="2400" spc="168">
                  <a:solidFill>
                    <a:srgbClr val="111B1E"/>
                  </a:solidFill>
                  <a:latin typeface="Helveticish"/>
                </a:rPr>
                <a:t>Players are allowed to change into their jerseys at lunchtime on game day</a:t>
              </a:r>
            </a:p>
          </p:txBody>
        </p:sp>
      </p:grpSp>
      <p:grpSp>
        <p:nvGrpSpPr>
          <p:cNvPr id="30" name="Group 30"/>
          <p:cNvGrpSpPr/>
          <p:nvPr/>
        </p:nvGrpSpPr>
        <p:grpSpPr>
          <a:xfrm>
            <a:off x="14463043" y="3750724"/>
            <a:ext cx="3016277" cy="4527964"/>
            <a:chOff x="0" y="0"/>
            <a:chExt cx="4021703" cy="6037286"/>
          </a:xfrm>
        </p:grpSpPr>
        <p:sp>
          <p:nvSpPr>
            <p:cNvPr id="31" name="TextBox 31"/>
            <p:cNvSpPr txBox="1"/>
            <p:nvPr/>
          </p:nvSpPr>
          <p:spPr>
            <a:xfrm>
              <a:off x="0" y="-123825"/>
              <a:ext cx="4021703" cy="649605"/>
            </a:xfrm>
            <a:prstGeom prst="rect">
              <a:avLst/>
            </a:prstGeom>
          </p:spPr>
          <p:txBody>
            <a:bodyPr lIns="0" tIns="0" rIns="0" bIns="0" rtlCol="0" anchor="t">
              <a:spAutoFit/>
            </a:bodyPr>
            <a:lstStyle/>
            <a:p>
              <a:pPr algn="ctr">
                <a:lnSpc>
                  <a:spcPts val="4290"/>
                </a:lnSpc>
              </a:pPr>
              <a:r>
                <a:rPr lang="en-US" sz="2600" spc="286">
                  <a:solidFill>
                    <a:srgbClr val="70080D"/>
                  </a:solidFill>
                  <a:latin typeface="Helveticish"/>
                </a:rPr>
                <a:t>V</a:t>
              </a:r>
            </a:p>
          </p:txBody>
        </p:sp>
        <p:sp>
          <p:nvSpPr>
            <p:cNvPr id="32" name="TextBox 32"/>
            <p:cNvSpPr txBox="1"/>
            <p:nvPr/>
          </p:nvSpPr>
          <p:spPr>
            <a:xfrm>
              <a:off x="0" y="643850"/>
              <a:ext cx="4021703" cy="5393436"/>
            </a:xfrm>
            <a:prstGeom prst="rect">
              <a:avLst/>
            </a:prstGeom>
          </p:spPr>
          <p:txBody>
            <a:bodyPr lIns="0" tIns="0" rIns="0" bIns="0" rtlCol="0" anchor="t">
              <a:spAutoFit/>
            </a:bodyPr>
            <a:lstStyle/>
            <a:p>
              <a:pPr algn="ctr">
                <a:lnSpc>
                  <a:spcPts val="4704"/>
                </a:lnSpc>
              </a:pPr>
              <a:r>
                <a:rPr lang="en-US" sz="2400" spc="168">
                  <a:solidFill>
                    <a:srgbClr val="111B1E"/>
                  </a:solidFill>
                  <a:latin typeface="Helveticish Bold"/>
                </a:rPr>
                <a:t>DO NOT</a:t>
              </a:r>
              <a:r>
                <a:rPr lang="en-US" sz="2400" spc="168">
                  <a:solidFill>
                    <a:srgbClr val="111B1E"/>
                  </a:solidFill>
                  <a:latin typeface="Helveticish"/>
                </a:rPr>
                <a:t> assume a game will be canceled because of rain in the morning. Always come to school prepared to play</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1932" y="2955803"/>
            <a:ext cx="19436958" cy="488218"/>
            <a:chOff x="0" y="0"/>
            <a:chExt cx="25915944" cy="650958"/>
          </a:xfrm>
        </p:grpSpPr>
        <p:sp>
          <p:nvSpPr>
            <p:cNvPr id="3" name="AutoShape 3"/>
            <p:cNvSpPr/>
            <p:nvPr/>
          </p:nvSpPr>
          <p:spPr>
            <a:xfrm>
              <a:off x="0" y="0"/>
              <a:ext cx="25915944" cy="237724"/>
            </a:xfrm>
            <a:prstGeom prst="rect">
              <a:avLst/>
            </a:prstGeom>
            <a:solidFill>
              <a:srgbClr val="F46819"/>
            </a:solidFill>
          </p:spPr>
        </p:sp>
        <p:grpSp>
          <p:nvGrpSpPr>
            <p:cNvPr id="4" name="Group 4"/>
            <p:cNvGrpSpPr/>
            <p:nvPr/>
          </p:nvGrpSpPr>
          <p:grpSpPr>
            <a:xfrm rot="-10800000">
              <a:off x="3756675" y="52962"/>
              <a:ext cx="672874" cy="582709"/>
              <a:chOff x="0" y="0"/>
              <a:chExt cx="6350000" cy="5499100"/>
            </a:xfrm>
          </p:grpSpPr>
          <p:sp>
            <p:nvSpPr>
              <p:cNvPr id="5" name="Freeform 5"/>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70080D"/>
              </a:solidFill>
            </p:spPr>
          </p:sp>
        </p:grpSp>
        <p:grpSp>
          <p:nvGrpSpPr>
            <p:cNvPr id="6" name="Group 6"/>
            <p:cNvGrpSpPr/>
            <p:nvPr/>
          </p:nvGrpSpPr>
          <p:grpSpPr>
            <a:xfrm rot="-10800000">
              <a:off x="8253779" y="52962"/>
              <a:ext cx="672874" cy="582709"/>
              <a:chOff x="0" y="0"/>
              <a:chExt cx="6350000" cy="5499100"/>
            </a:xfrm>
          </p:grpSpPr>
          <p:sp>
            <p:nvSpPr>
              <p:cNvPr id="7" name="Freeform 7"/>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70080D"/>
              </a:solidFill>
            </p:spPr>
          </p:sp>
        </p:grpSp>
        <p:grpSp>
          <p:nvGrpSpPr>
            <p:cNvPr id="8" name="Group 8"/>
            <p:cNvGrpSpPr/>
            <p:nvPr/>
          </p:nvGrpSpPr>
          <p:grpSpPr>
            <a:xfrm rot="-10800000">
              <a:off x="12651223" y="42641"/>
              <a:ext cx="672874" cy="582709"/>
              <a:chOff x="0" y="0"/>
              <a:chExt cx="6350000" cy="5499100"/>
            </a:xfrm>
          </p:grpSpPr>
          <p:sp>
            <p:nvSpPr>
              <p:cNvPr id="9" name="Freeform 9"/>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111B1E"/>
              </a:solidFill>
            </p:spPr>
          </p:sp>
        </p:grpSp>
        <p:grpSp>
          <p:nvGrpSpPr>
            <p:cNvPr id="10" name="Group 10"/>
            <p:cNvGrpSpPr/>
            <p:nvPr/>
          </p:nvGrpSpPr>
          <p:grpSpPr>
            <a:xfrm rot="-10800000">
              <a:off x="17082609" y="52962"/>
              <a:ext cx="672874" cy="582709"/>
              <a:chOff x="0" y="0"/>
              <a:chExt cx="6350000" cy="5499100"/>
            </a:xfrm>
          </p:grpSpPr>
          <p:sp>
            <p:nvSpPr>
              <p:cNvPr id="11" name="Freeform 11"/>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111B1E"/>
              </a:solidFill>
            </p:spPr>
          </p:sp>
        </p:grpSp>
        <p:grpSp>
          <p:nvGrpSpPr>
            <p:cNvPr id="12" name="Group 12"/>
            <p:cNvGrpSpPr/>
            <p:nvPr/>
          </p:nvGrpSpPr>
          <p:grpSpPr>
            <a:xfrm rot="-10800000">
              <a:off x="21520337" y="68249"/>
              <a:ext cx="672874" cy="582709"/>
              <a:chOff x="0" y="0"/>
              <a:chExt cx="6350000" cy="5499100"/>
            </a:xfrm>
          </p:grpSpPr>
          <p:sp>
            <p:nvSpPr>
              <p:cNvPr id="13" name="Freeform 13"/>
              <p:cNvSpPr/>
              <p:nvPr/>
            </p:nvSpPr>
            <p:spPr>
              <a:xfrm>
                <a:off x="0" y="0"/>
                <a:ext cx="6350000" cy="5499100"/>
              </a:xfrm>
              <a:custGeom>
                <a:avLst/>
                <a:gdLst/>
                <a:ahLst/>
                <a:cxnLst/>
                <a:rect l="l" t="t" r="r" b="b"/>
                <a:pathLst>
                  <a:path w="6350000" h="5499100">
                    <a:moveTo>
                      <a:pt x="0" y="5499100"/>
                    </a:moveTo>
                    <a:lnTo>
                      <a:pt x="3175000" y="0"/>
                    </a:lnTo>
                    <a:lnTo>
                      <a:pt x="6350000" y="5499100"/>
                    </a:lnTo>
                    <a:close/>
                  </a:path>
                </a:pathLst>
              </a:custGeom>
              <a:solidFill>
                <a:srgbClr val="111B1E"/>
              </a:solidFill>
            </p:spPr>
          </p:sp>
        </p:grpSp>
      </p:grpSp>
      <p:sp>
        <p:nvSpPr>
          <p:cNvPr id="14" name="AutoShape 14"/>
          <p:cNvSpPr/>
          <p:nvPr/>
        </p:nvSpPr>
        <p:spPr>
          <a:xfrm>
            <a:off x="-261932" y="8757296"/>
            <a:ext cx="19476159" cy="1947261"/>
          </a:xfrm>
          <a:prstGeom prst="rect">
            <a:avLst/>
          </a:prstGeom>
          <a:solidFill>
            <a:srgbClr val="F46819"/>
          </a:solidFill>
        </p:spPr>
      </p:sp>
      <p:pic>
        <p:nvPicPr>
          <p:cNvPr id="15" name="Picture 15"/>
          <p:cNvPicPr>
            <a:picLocks noChangeAspect="1"/>
          </p:cNvPicPr>
          <p:nvPr/>
        </p:nvPicPr>
        <p:blipFill>
          <a:blip r:embed="rId2"/>
          <a:srcRect l="9921" r="1540"/>
          <a:stretch>
            <a:fillRect/>
          </a:stretch>
        </p:blipFill>
        <p:spPr>
          <a:xfrm>
            <a:off x="9144000" y="209550"/>
            <a:ext cx="8399113" cy="9521377"/>
          </a:xfrm>
          <a:prstGeom prst="rect">
            <a:avLst/>
          </a:prstGeom>
        </p:spPr>
      </p:pic>
      <p:grpSp>
        <p:nvGrpSpPr>
          <p:cNvPr id="16" name="Group 16"/>
          <p:cNvGrpSpPr/>
          <p:nvPr/>
        </p:nvGrpSpPr>
        <p:grpSpPr>
          <a:xfrm rot="-5400000">
            <a:off x="16567533" y="9175770"/>
            <a:ext cx="692321" cy="691213"/>
            <a:chOff x="0" y="0"/>
            <a:chExt cx="6350000" cy="6339840"/>
          </a:xfrm>
        </p:grpSpPr>
        <p:sp>
          <p:nvSpPr>
            <p:cNvPr id="17" name="Freeform 17"/>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FFFFFF"/>
            </a:solidFill>
          </p:spPr>
        </p:sp>
      </p:grpSp>
      <p:sp>
        <p:nvSpPr>
          <p:cNvPr id="18" name="TextBox 18"/>
          <p:cNvSpPr txBox="1"/>
          <p:nvPr/>
        </p:nvSpPr>
        <p:spPr>
          <a:xfrm>
            <a:off x="1028700" y="821072"/>
            <a:ext cx="13224965" cy="914400"/>
          </a:xfrm>
          <a:prstGeom prst="rect">
            <a:avLst/>
          </a:prstGeom>
        </p:spPr>
        <p:txBody>
          <a:bodyPr lIns="0" tIns="0" rIns="0" bIns="0" rtlCol="0" anchor="t">
            <a:spAutoFit/>
          </a:bodyPr>
          <a:lstStyle/>
          <a:p>
            <a:pPr>
              <a:lnSpc>
                <a:spcPts val="7200"/>
              </a:lnSpc>
            </a:pPr>
            <a:r>
              <a:rPr lang="en-US" sz="6000" spc="240">
                <a:solidFill>
                  <a:srgbClr val="70080D"/>
                </a:solidFill>
                <a:latin typeface="Racing Sans One"/>
              </a:rPr>
              <a:t>GAME DAY</a:t>
            </a:r>
          </a:p>
        </p:txBody>
      </p:sp>
      <p:grpSp>
        <p:nvGrpSpPr>
          <p:cNvPr id="19" name="Group 19"/>
          <p:cNvGrpSpPr/>
          <p:nvPr/>
        </p:nvGrpSpPr>
        <p:grpSpPr>
          <a:xfrm>
            <a:off x="0" y="3750724"/>
            <a:ext cx="4513125" cy="4671220"/>
            <a:chOff x="0" y="0"/>
            <a:chExt cx="6017499" cy="6228294"/>
          </a:xfrm>
        </p:grpSpPr>
        <p:sp>
          <p:nvSpPr>
            <p:cNvPr id="20" name="TextBox 20"/>
            <p:cNvSpPr txBox="1"/>
            <p:nvPr/>
          </p:nvSpPr>
          <p:spPr>
            <a:xfrm>
              <a:off x="0" y="-123825"/>
              <a:ext cx="6017499" cy="649605"/>
            </a:xfrm>
            <a:prstGeom prst="rect">
              <a:avLst/>
            </a:prstGeom>
          </p:spPr>
          <p:txBody>
            <a:bodyPr lIns="0" tIns="0" rIns="0" bIns="0" rtlCol="0" anchor="t">
              <a:spAutoFit/>
            </a:bodyPr>
            <a:lstStyle/>
            <a:p>
              <a:pPr algn="ctr">
                <a:lnSpc>
                  <a:spcPts val="4290"/>
                </a:lnSpc>
              </a:pPr>
              <a:r>
                <a:rPr lang="en-US" sz="2600" spc="286">
                  <a:solidFill>
                    <a:srgbClr val="70080D"/>
                  </a:solidFill>
                  <a:latin typeface="Helveticish"/>
                </a:rPr>
                <a:t>VI</a:t>
              </a:r>
            </a:p>
          </p:txBody>
        </p:sp>
        <p:sp>
          <p:nvSpPr>
            <p:cNvPr id="21" name="TextBox 21"/>
            <p:cNvSpPr txBox="1"/>
            <p:nvPr/>
          </p:nvSpPr>
          <p:spPr>
            <a:xfrm>
              <a:off x="0" y="672425"/>
              <a:ext cx="6017499" cy="5555869"/>
            </a:xfrm>
            <a:prstGeom prst="rect">
              <a:avLst/>
            </a:prstGeom>
          </p:spPr>
          <p:txBody>
            <a:bodyPr lIns="0" tIns="0" rIns="0" bIns="0" rtlCol="0" anchor="t">
              <a:spAutoFit/>
            </a:bodyPr>
            <a:lstStyle/>
            <a:p>
              <a:pPr algn="ctr">
                <a:lnSpc>
                  <a:spcPts val="4116"/>
                </a:lnSpc>
              </a:pPr>
              <a:r>
                <a:rPr lang="en-US" sz="2100" spc="147">
                  <a:solidFill>
                    <a:srgbClr val="111B1E"/>
                  </a:solidFill>
                  <a:latin typeface="Helveticish"/>
                </a:rPr>
                <a:t>On a rainy game day, </a:t>
              </a:r>
            </a:p>
            <a:p>
              <a:pPr algn="ctr">
                <a:lnSpc>
                  <a:spcPts val="4312"/>
                </a:lnSpc>
              </a:pPr>
              <a:r>
                <a:rPr lang="en-US" sz="2200" spc="153">
                  <a:solidFill>
                    <a:srgbClr val="111B1E"/>
                  </a:solidFill>
                  <a:latin typeface="Helveticish Bold"/>
                </a:rPr>
                <a:t>DO NOT</a:t>
              </a:r>
              <a:r>
                <a:rPr lang="en-US" sz="2200" spc="153">
                  <a:solidFill>
                    <a:srgbClr val="111B1E"/>
                  </a:solidFill>
                  <a:latin typeface="Helveticish"/>
                </a:rPr>
                <a:t> call/text Coach K asking if the game is canceled!!!! It does me no good to know the game is canceled and not tell my players. If you don’t know, then I probably don’t know either.</a:t>
              </a:r>
            </a:p>
          </p:txBody>
        </p:sp>
      </p:grpSp>
      <p:grpSp>
        <p:nvGrpSpPr>
          <p:cNvPr id="22" name="Group 22"/>
          <p:cNvGrpSpPr/>
          <p:nvPr/>
        </p:nvGrpSpPr>
        <p:grpSpPr>
          <a:xfrm>
            <a:off x="4676410" y="3750724"/>
            <a:ext cx="3719969" cy="3937414"/>
            <a:chOff x="0" y="0"/>
            <a:chExt cx="4959958" cy="5249886"/>
          </a:xfrm>
        </p:grpSpPr>
        <p:sp>
          <p:nvSpPr>
            <p:cNvPr id="23" name="TextBox 23"/>
            <p:cNvSpPr txBox="1"/>
            <p:nvPr/>
          </p:nvSpPr>
          <p:spPr>
            <a:xfrm>
              <a:off x="0" y="-123825"/>
              <a:ext cx="4959958" cy="649605"/>
            </a:xfrm>
            <a:prstGeom prst="rect">
              <a:avLst/>
            </a:prstGeom>
          </p:spPr>
          <p:txBody>
            <a:bodyPr lIns="0" tIns="0" rIns="0" bIns="0" rtlCol="0" anchor="t">
              <a:spAutoFit/>
            </a:bodyPr>
            <a:lstStyle/>
            <a:p>
              <a:pPr algn="ctr">
                <a:lnSpc>
                  <a:spcPts val="4290"/>
                </a:lnSpc>
              </a:pPr>
              <a:r>
                <a:rPr lang="en-US" sz="2600" spc="286">
                  <a:solidFill>
                    <a:srgbClr val="70080D"/>
                  </a:solidFill>
                  <a:latin typeface="Helveticish"/>
                </a:rPr>
                <a:t>VII</a:t>
              </a:r>
            </a:p>
          </p:txBody>
        </p:sp>
        <p:sp>
          <p:nvSpPr>
            <p:cNvPr id="24" name="TextBox 24"/>
            <p:cNvSpPr txBox="1"/>
            <p:nvPr/>
          </p:nvSpPr>
          <p:spPr>
            <a:xfrm>
              <a:off x="0" y="643850"/>
              <a:ext cx="4959958" cy="4606036"/>
            </a:xfrm>
            <a:prstGeom prst="rect">
              <a:avLst/>
            </a:prstGeom>
          </p:spPr>
          <p:txBody>
            <a:bodyPr lIns="0" tIns="0" rIns="0" bIns="0" rtlCol="0" anchor="t">
              <a:spAutoFit/>
            </a:bodyPr>
            <a:lstStyle/>
            <a:p>
              <a:pPr algn="ctr">
                <a:lnSpc>
                  <a:spcPts val="4704"/>
                </a:lnSpc>
              </a:pPr>
              <a:r>
                <a:rPr lang="en-US" sz="2400" spc="168">
                  <a:solidFill>
                    <a:srgbClr val="111B1E"/>
                  </a:solidFill>
                  <a:latin typeface="Helveticish"/>
                </a:rPr>
                <a:t>Generally, we will meet at school for Saturday games unless you directly tell the Coach you will be arriving on your own</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TotalTime>
  <Words>1819</Words>
  <Application>Microsoft Office PowerPoint</Application>
  <PresentationFormat>Custom</PresentationFormat>
  <Paragraphs>209</Paragraphs>
  <Slides>27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Helveticish</vt:lpstr>
      <vt:lpstr>Arial</vt:lpstr>
      <vt:lpstr>Helveticish Bold</vt:lpstr>
      <vt:lpstr>Calibri</vt:lpstr>
      <vt:lpstr>Racing Sans One Bold</vt:lpstr>
      <vt:lpstr>League Spartan</vt:lpstr>
      <vt:lpstr>Racing Sans One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NHACS Softball</dc:title>
  <dc:creator>Kenon Tutein</dc:creator>
  <cp:lastModifiedBy>Kenon Tutein</cp:lastModifiedBy>
  <cp:revision>3</cp:revision>
  <dcterms:created xsi:type="dcterms:W3CDTF">2006-08-16T00:00:00Z</dcterms:created>
  <dcterms:modified xsi:type="dcterms:W3CDTF">2023-04-03T02:21:21Z</dcterms:modified>
  <dc:identifier>DAD2VoI_Tsg</dc:identifier>
</cp:coreProperties>
</file>